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9911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1601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185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435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005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851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051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10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835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500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246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149B9-5C6A-4EBF-A684-8833AFDB57D0}" type="datetimeFigureOut">
              <a:rPr lang="ru-RU" smtClean="0"/>
              <a:pPr/>
              <a:t>01.06.2015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362B3-7BB1-4E74-B56A-E2C74015F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5062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48680"/>
            <a:ext cx="7772400" cy="1470025"/>
          </a:xfrm>
        </p:spPr>
        <p:txBody>
          <a:bodyPr>
            <a:no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Эмоциональная и психологическая готовность ребенка к школе.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47864" y="4437112"/>
            <a:ext cx="5360640" cy="216024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/>
              <a:t>«Быть готовым к школе – не значит</a:t>
            </a:r>
          </a:p>
          <a:p>
            <a:pPr algn="r"/>
            <a:r>
              <a:rPr lang="ru-RU" dirty="0"/>
              <a:t>уметь читать, писать и считать.</a:t>
            </a:r>
          </a:p>
          <a:p>
            <a:pPr algn="r"/>
            <a:r>
              <a:rPr lang="ru-RU" dirty="0"/>
              <a:t>Быть готовым к школе – значит</a:t>
            </a:r>
          </a:p>
          <a:p>
            <a:pPr algn="r"/>
            <a:r>
              <a:rPr lang="ru-RU" dirty="0"/>
              <a:t>быть готовым всему этому научиться».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Венгер</a:t>
            </a:r>
            <a:r>
              <a:rPr lang="ru-RU" dirty="0"/>
              <a:t> Л. А.)</a:t>
            </a:r>
          </a:p>
          <a:p>
            <a:endParaRPr lang="ru-RU" dirty="0"/>
          </a:p>
        </p:txBody>
      </p:sp>
      <p:pic>
        <p:nvPicPr>
          <p:cNvPr id="4" name="Рисунок 3" descr="девочка в школе, девочка и книги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3816424" cy="2448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202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82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Определение психологической готовности к обучению в школе.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3822" y="1124744"/>
            <a:ext cx="8229600" cy="4525963"/>
          </a:xfrm>
        </p:spPr>
        <p:txBody>
          <a:bodyPr/>
          <a:lstStyle/>
          <a:p>
            <a:r>
              <a:rPr lang="ru-RU" dirty="0"/>
              <a:t>Дошкольник должен уметь:</a:t>
            </a:r>
          </a:p>
          <a:p>
            <a:pPr lvl="0"/>
            <a:r>
              <a:rPr lang="ru-RU" dirty="0"/>
              <a:t>Работать по правилу</a:t>
            </a:r>
          </a:p>
          <a:p>
            <a:pPr lvl="0"/>
            <a:r>
              <a:rPr lang="ru-RU" dirty="0"/>
              <a:t>Воспроизводить образцы</a:t>
            </a:r>
          </a:p>
          <a:p>
            <a:pPr lvl="0"/>
            <a:r>
              <a:rPr lang="ru-RU" dirty="0"/>
              <a:t>Распознавать отдельные звуки в словах</a:t>
            </a:r>
          </a:p>
          <a:p>
            <a:pPr lvl="0"/>
            <a:r>
              <a:rPr lang="ru-RU" dirty="0"/>
              <a:t>Выкладывать сюжетные иллюстрации последовательно и составлять рассказ на их </a:t>
            </a:r>
            <a:r>
              <a:rPr lang="ru-RU" dirty="0" smtClean="0"/>
              <a:t>основе.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 descr="девочка в школе, школьная форма, девочка за партой, первоклашка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590665"/>
            <a:ext cx="3667882" cy="2264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59120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Некоторые практические методики для диагностики готовности ребенка к школе.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Autofit/>
          </a:bodyPr>
          <a:lstStyle/>
          <a:p>
            <a:pPr lvl="0"/>
            <a:r>
              <a:rPr lang="ru-RU" sz="1800" dirty="0"/>
              <a:t>Как тебя зовут? (Если вместо имени ребенок назовет фамилию, не считать это ошибкой)</a:t>
            </a:r>
          </a:p>
          <a:p>
            <a:pPr lvl="0"/>
            <a:r>
              <a:rPr lang="ru-RU" sz="1800" dirty="0"/>
              <a:t>Как зовут твоих родителей? (Ребенок может назвать уменьшительные имена)</a:t>
            </a:r>
          </a:p>
          <a:p>
            <a:pPr lvl="0"/>
            <a:r>
              <a:rPr lang="ru-RU" sz="1800" dirty="0"/>
              <a:t>Сколько тебе лет?</a:t>
            </a:r>
          </a:p>
          <a:p>
            <a:pPr lvl="0"/>
            <a:r>
              <a:rPr lang="ru-RU" sz="1800" dirty="0"/>
              <a:t>Как называется город, в котором ты живешь?</a:t>
            </a:r>
          </a:p>
          <a:p>
            <a:pPr lvl="0"/>
            <a:r>
              <a:rPr lang="ru-RU" sz="1800" dirty="0"/>
              <a:t>Как называется улица, на которой ты живешь?</a:t>
            </a:r>
          </a:p>
          <a:p>
            <a:pPr lvl="0"/>
            <a:r>
              <a:rPr lang="ru-RU" sz="1800" dirty="0"/>
              <a:t>Назови номер своего дома и номер квартиры</a:t>
            </a:r>
          </a:p>
          <a:p>
            <a:pPr lvl="0"/>
            <a:r>
              <a:rPr lang="ru-RU" sz="1800" dirty="0"/>
              <a:t>Каких ты знаешь животных? Назови диких и домашних животных (Ребенок должен назвать не менее двух домашних и не менее двух диких животных)</a:t>
            </a:r>
          </a:p>
          <a:p>
            <a:pPr lvl="0"/>
            <a:r>
              <a:rPr lang="ru-RU" sz="1800" dirty="0"/>
              <a:t>В какое время года появляются листья на деревьях? В какое время года они опадают?</a:t>
            </a:r>
          </a:p>
          <a:p>
            <a:pPr lvl="0"/>
            <a:r>
              <a:rPr lang="ru-RU" sz="1800" dirty="0"/>
              <a:t>Как называется то время суток, когда ты просыпаешься, обедаешь, готовишься спать?</a:t>
            </a:r>
          </a:p>
          <a:p>
            <a:pPr lvl="0"/>
            <a:r>
              <a:rPr lang="ru-RU" sz="1800" dirty="0"/>
              <a:t>Какими ты пользуешься столовыми приборами? Какими предметами одежды пользуешься? (Ребенок должен перечислить не менее трех столовых приборов и не менее трех предметов одежды).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606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какое время года появляются листья на деревьях? В какое время года они опадают?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называется то время суток, когда ты просыпаешься, обедаешь, готовишься спать?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Какими ты пользуешься столовыми приборами? Какими предметами одежды пользуешься? (Ребенок должен перечислить не менее трех столовых приборов и не менее трех предметов одежды).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девочка в школе, ребенок в школе, ребенок читает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58127" y="3861048"/>
            <a:ext cx="4051300" cy="2781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91838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Оценка отношения ребенка к обучению в школе.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Задайте ребенку следующие вопросы:</a:t>
            </a:r>
          </a:p>
          <a:p>
            <a:pPr lvl="0"/>
            <a:r>
              <a:rPr lang="ru-RU" dirty="0"/>
              <a:t>Ты хочешь пойти в школу?</a:t>
            </a:r>
          </a:p>
          <a:p>
            <a:pPr lvl="0"/>
            <a:r>
              <a:rPr lang="ru-RU" dirty="0"/>
              <a:t>Зачем нужно учиться в школе?</a:t>
            </a:r>
          </a:p>
          <a:p>
            <a:pPr lvl="0"/>
            <a:r>
              <a:rPr lang="ru-RU" dirty="0"/>
              <a:t>Чем обычно занимаются в школе?</a:t>
            </a:r>
          </a:p>
          <a:p>
            <a:pPr lvl="0"/>
            <a:r>
              <a:rPr lang="ru-RU" dirty="0"/>
              <a:t>Что такое уроки? Чем занимаются на уроках?</a:t>
            </a:r>
          </a:p>
          <a:p>
            <a:pPr lvl="0"/>
            <a:r>
              <a:rPr lang="ru-RU" dirty="0"/>
              <a:t>Как себя нужно вести на уроках?</a:t>
            </a:r>
          </a:p>
          <a:p>
            <a:pPr lvl="0"/>
            <a:r>
              <a:rPr lang="ru-RU" dirty="0"/>
              <a:t>Что такое домашнее задание? Зачем его нужно выполнять?</a:t>
            </a:r>
          </a:p>
          <a:p>
            <a:pPr lvl="0"/>
            <a:r>
              <a:rPr lang="ru-RU" dirty="0"/>
              <a:t>Когда ты придешь из школы домой, чем ты будешь заниматься?</a:t>
            </a:r>
          </a:p>
          <a:p>
            <a:pPr lvl="0"/>
            <a:r>
              <a:rPr lang="ru-RU" dirty="0"/>
              <a:t>Когда ты начнешь учиться в школе, что в твоей жизни появится нового?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0442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Заключение.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/>
          <a:lstStyle/>
          <a:p>
            <a:r>
              <a:rPr lang="ru-RU" dirty="0"/>
              <a:t>Готовность ребенка к школе – это сложный комплекс определенных психофизических состояний, умений, навыков и здоровья.</a:t>
            </a:r>
          </a:p>
          <a:p>
            <a:r>
              <a:rPr lang="ru-RU" dirty="0"/>
              <a:t>     От того, как подготовлен ребенок к школе, во многом зависит, насколько успешно будет проходить его обучение в образовательном учреждении.</a:t>
            </a:r>
          </a:p>
        </p:txBody>
      </p:sp>
      <p:pic>
        <p:nvPicPr>
          <p:cNvPr id="4" name="Рисунок 3" descr="дети на уроке, дети в школе, первоклассники, глобус, учебники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365104"/>
            <a:ext cx="3691260" cy="21099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5104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340768"/>
            <a:ext cx="449952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5429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ru-RU" dirty="0"/>
              <a:t>С  поступлением в школу для ребенка начинается новый возрастной период – младший школьный возраст, а учебная деятельность становится в нем ведущей. </a:t>
            </a:r>
            <a:endParaRPr lang="ru-RU" dirty="0" smtClean="0"/>
          </a:p>
          <a:p>
            <a:r>
              <a:rPr lang="ru-RU" dirty="0"/>
              <a:t>. В семье положение ребенка также меняется, у него появляются новые обязанности, возрастают требования к нему. </a:t>
            </a:r>
            <a:endParaRPr lang="ru-RU" dirty="0" smtClean="0"/>
          </a:p>
          <a:p>
            <a:r>
              <a:rPr lang="ru-RU" dirty="0" smtClean="0"/>
              <a:t>Но </a:t>
            </a:r>
            <a:r>
              <a:rPr lang="ru-RU" dirty="0"/>
              <a:t>по-прежнему в жизни ребенка большое значение имеет игровая форма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xmlns="" val="103441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dirty="0"/>
              <a:t>Готовность ребенка к школе с точки зрения психологии.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</a:t>
            </a:r>
            <a:r>
              <a:rPr lang="ru-RU" dirty="0"/>
              <a:t>исследованиях </a:t>
            </a:r>
            <a:r>
              <a:rPr lang="ru-RU" dirty="0" smtClean="0"/>
              <a:t>психологов были </a:t>
            </a:r>
            <a:r>
              <a:rPr lang="ru-RU" dirty="0"/>
              <a:t>выделены три аспекта школьной зрелости – интеллектуальный, эмоциональный и социальный. Рассмотрим каждый аспект более подробно.</a:t>
            </a:r>
          </a:p>
          <a:p>
            <a:endParaRPr lang="ru-RU" dirty="0"/>
          </a:p>
        </p:txBody>
      </p:sp>
      <p:pic>
        <p:nvPicPr>
          <p:cNvPr id="4" name="Рисунок 3" descr="девочка рисует, девочка пишет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789040"/>
            <a:ext cx="4051300" cy="2698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7664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Интеллектуальный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аспект школьной зрелости.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Ребенок должен уметь концентрировать внимание, выделять фигуры из фона, мыслить аналитически, постигая основные связи между явлениями, демонстрировать сенсомоторную концентрацию, тонкие движения рук, умение воспроизводить образцы и запоминать логически.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585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Эмоциональный аспект школьной зрелости.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Подразумевает способность ребенка выполнять не слишком увлекательные задачи в течение длительного времени, сдерживать свои эмоции и управлять волей. В раннем возрасте, как известно, процессы возбуждения преобладают над процессами торможения. </a:t>
            </a:r>
            <a:endParaRPr lang="ru-RU" dirty="0" smtClean="0"/>
          </a:p>
          <a:p>
            <a:r>
              <a:rPr lang="ru-RU" dirty="0"/>
              <a:t>Учить ребенка адекватно реагировать на эмоции других людей нужно еще с дошкольного возраста.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0102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Социальный аспект школьной зрелости.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Выражает </a:t>
            </a:r>
            <a:r>
              <a:rPr lang="ru-RU" dirty="0" err="1"/>
              <a:t>сформированность</a:t>
            </a:r>
            <a:r>
              <a:rPr lang="ru-RU" dirty="0"/>
              <a:t> у ребенка готовности принимать свою новую социальную позицию имеющего определенные права и обязанности </a:t>
            </a:r>
            <a:r>
              <a:rPr lang="ru-RU" dirty="0" smtClean="0"/>
              <a:t>школьника.</a:t>
            </a:r>
          </a:p>
          <a:p>
            <a:r>
              <a:rPr lang="ru-RU" dirty="0"/>
              <a:t>Ребенок в том случае считается готовым к школе, когда она привлекает его не внешней стороной (возможностью носить красивый ранец, пользоваться яркими принадлежностями, тетрадями, пеналами, ручками и т.п.), а содержательной стороной (возможностью получить новые знания). </a:t>
            </a:r>
          </a:p>
        </p:txBody>
      </p:sp>
      <p:pic>
        <p:nvPicPr>
          <p:cNvPr id="4" name="Рисунок 3" descr="дети в школе, девочка и мальчик, дети пишут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725144"/>
            <a:ext cx="3798796" cy="1978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3073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Готовность ребенка к школе с точки зрения физического развития.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Уклад жизни ребенка с началом его обучения в школе меняется, старые привычки нарушаются, умственные нагрузки возрастают, формируются взаимоотношения с новыми людьми – учителями, </a:t>
            </a:r>
            <a:r>
              <a:rPr lang="ru-RU" dirty="0" smtClean="0"/>
              <a:t>одноклассниками.</a:t>
            </a:r>
          </a:p>
          <a:p>
            <a:r>
              <a:rPr lang="ru-RU" dirty="0"/>
              <a:t>Организм ребенка должен находиться в активном и бодром состоянии, малыш должен быть закаленным, его функциональные системы – тренированными, трудовые навыки и двигательные качества – в достаточной степени развитыми.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8813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Специфика учебной деятельности.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/>
          <a:lstStyle/>
          <a:p>
            <a:r>
              <a:rPr lang="ru-RU" dirty="0"/>
              <a:t>Наибольшее значение для учебной деятельности имеют следующие навыки: </a:t>
            </a:r>
          </a:p>
          <a:p>
            <a:pPr lvl="0"/>
            <a:r>
              <a:rPr lang="ru-RU" dirty="0"/>
              <a:t>Решать учебные задачи, следуя правилам </a:t>
            </a:r>
          </a:p>
          <a:p>
            <a:pPr lvl="0"/>
            <a:r>
              <a:rPr lang="ru-RU" dirty="0"/>
              <a:t>Контролировать собственные действия </a:t>
            </a:r>
          </a:p>
          <a:p>
            <a:pPr lvl="0"/>
            <a:r>
              <a:rPr lang="ru-RU" dirty="0"/>
              <a:t>Подготовка руки к письму («ручная умелость»)</a:t>
            </a:r>
          </a:p>
          <a:p>
            <a:endParaRPr lang="ru-RU" dirty="0"/>
          </a:p>
        </p:txBody>
      </p:sp>
      <p:pic>
        <p:nvPicPr>
          <p:cNvPr id="4" name="Рисунок 3" descr="ребенок в школе, ребенок у школьной доски, девочка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933056"/>
            <a:ext cx="3907284" cy="26689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3697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/>
              <a:t>Познавательный. Это стремление читать с целью узнавать интересные и новые факты об окружающем мире (про космос, динозавров, животных, птиц и т.п.)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Перспективный. Желание читать для более интересной и легкой учебы в школе.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Мотив личностного роста. Ребенок хочет читать, чтобы стать похожим на взрослых, или чтобы взрослые гордились им.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Деятельностный</a:t>
            </a:r>
            <a:r>
              <a:rPr lang="ru-RU" dirty="0"/>
              <a:t>. Читать для того, чтобы потом было можно играть в игры с придумыванием сказок, увлекательных историй и т.п.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Мотив общения с ровесниками. Стремление читать, чтобы потом рассказывать друзьям о прочитанном.</a:t>
            </a:r>
          </a:p>
        </p:txBody>
      </p:sp>
    </p:spTree>
    <p:extLst>
      <p:ext uri="{BB962C8B-B14F-4D97-AF65-F5344CB8AC3E}">
        <p14:creationId xmlns:p14="http://schemas.microsoft.com/office/powerpoint/2010/main" xmlns="" val="165170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850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Эмоциональная и психологическая готовность ребенка к школе. </vt:lpstr>
      <vt:lpstr>Слайд 2</vt:lpstr>
      <vt:lpstr>Готовность ребенка к школе с точки зрения психологии. </vt:lpstr>
      <vt:lpstr> Интеллектуальный аспект школьной зрелости. </vt:lpstr>
      <vt:lpstr>Эмоциональный аспект школьной зрелости.</vt:lpstr>
      <vt:lpstr>Социальный аспект школьной зрелости. </vt:lpstr>
      <vt:lpstr>Готовность ребенка к школе с точки зрения физического развития. </vt:lpstr>
      <vt:lpstr>Специфика учебной деятельности. </vt:lpstr>
      <vt:lpstr>Слайд 9</vt:lpstr>
      <vt:lpstr>Определение психологической готовности к обучению в школе. </vt:lpstr>
      <vt:lpstr>Некоторые практические методики для диагностики готовности ребенка к школе. </vt:lpstr>
      <vt:lpstr>Слайд 12</vt:lpstr>
      <vt:lpstr>Оценка отношения ребенка к обучению в школе. </vt:lpstr>
      <vt:lpstr>Заключение. 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Эмоциональная и психологическая готовность ребенка к школе.</dc:title>
  <dc:creator>Olga</dc:creator>
  <cp:lastModifiedBy>Елена Голованова</cp:lastModifiedBy>
  <cp:revision>6</cp:revision>
  <dcterms:created xsi:type="dcterms:W3CDTF">2015-05-29T12:52:19Z</dcterms:created>
  <dcterms:modified xsi:type="dcterms:W3CDTF">2015-06-01T03:23:15Z</dcterms:modified>
</cp:coreProperties>
</file>