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6" r:id="rId3"/>
    <p:sldId id="281" r:id="rId4"/>
    <p:sldId id="283" r:id="rId5"/>
    <p:sldId id="284" r:id="rId6"/>
    <p:sldId id="277" r:id="rId7"/>
    <p:sldId id="258" r:id="rId8"/>
    <p:sldId id="261" r:id="rId9"/>
    <p:sldId id="260" r:id="rId10"/>
    <p:sldId id="282" r:id="rId11"/>
    <p:sldId id="264" r:id="rId12"/>
    <p:sldId id="265" r:id="rId1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CC"/>
    <a:srgbClr val="FFCC66"/>
    <a:srgbClr val="003300"/>
    <a:srgbClr val="800000"/>
    <a:srgbClr val="FFDE9B"/>
    <a:srgbClr val="FFFF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8D0D0B3F-240C-460E-B0C4-2DC8FFE765BE}" type="datetimeFigureOut">
              <a:rPr lang="ru-RU"/>
              <a:pPr>
                <a:defRPr/>
              </a:pPr>
              <a:t>27.01.2016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9A0EFEE-5FCA-4F26-8FDD-A70EDA606FF8}"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A7507A8-BA14-46D7-B16F-C4DE790003B2}" type="datetimeFigureOut">
              <a:rPr lang="ru-RU"/>
              <a:pPr>
                <a:defRPr/>
              </a:pPr>
              <a:t>27.01.2016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E7B246E-57F3-4F85-9495-20D18AA45C2C}"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CB4F39D-11F9-40BB-B5A3-8509568D689E}" type="datetimeFigureOut">
              <a:rPr lang="ru-RU"/>
              <a:pPr>
                <a:defRPr/>
              </a:pPr>
              <a:t>27.01.2016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AB6EF12-2C69-4326-A6A8-A68E2C9BFA46}"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29300C1-0792-426E-B847-FBCA559D70A5}" type="datetimeFigureOut">
              <a:rPr lang="ru-RU"/>
              <a:pPr>
                <a:defRPr/>
              </a:pPr>
              <a:t>27.01.2016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C5A56A6-C17E-4F19-A896-DC288416C79D}"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EAE9CA12-F297-47C8-AA37-86B323B941B5}" type="datetimeFigureOut">
              <a:rPr lang="ru-RU"/>
              <a:pPr>
                <a:defRPr/>
              </a:pPr>
              <a:t>27.01.2016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02B7327-C3A8-4BA2-9047-21E9D750EC47}"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D7C2D28F-F2F4-4552-AC38-B5E586C7EA0C}" type="datetimeFigureOut">
              <a:rPr lang="ru-RU"/>
              <a:pPr>
                <a:defRPr/>
              </a:pPr>
              <a:t>27.01.2016</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1F1972B4-E433-414C-B009-972C5F46D36F}"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0EF1A2AD-3147-4C47-944B-5C36BFD178AD}" type="datetimeFigureOut">
              <a:rPr lang="ru-RU"/>
              <a:pPr>
                <a:defRPr/>
              </a:pPr>
              <a:t>27.01.2016</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B92CAD6F-9FD0-4615-9981-7288C51E83F7}"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16EC379E-420D-4AE1-B956-14986F4AA7C4}" type="datetimeFigureOut">
              <a:rPr lang="ru-RU"/>
              <a:pPr>
                <a:defRPr/>
              </a:pPr>
              <a:t>27.01.2016</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06FAD681-BED5-497A-8B8E-B47DBF41CC30}"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C8A09D74-9748-4188-84BE-547A91358383}" type="datetimeFigureOut">
              <a:rPr lang="ru-RU"/>
              <a:pPr>
                <a:defRPr/>
              </a:pPr>
              <a:t>27.01.2016</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046A6FA7-77EC-46B4-A243-61D8345AD5CF}"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6E6B40A5-B409-4B12-B8A8-5BCE11A957AD}" type="datetimeFigureOut">
              <a:rPr lang="ru-RU"/>
              <a:pPr>
                <a:defRPr/>
              </a:pPr>
              <a:t>27.01.2016</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1DAA1D64-2CA8-46E2-B346-A5385D844667}"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57CBABBC-3FC8-4B52-93C2-611E8EA2B9CB}" type="datetimeFigureOut">
              <a:rPr lang="ru-RU"/>
              <a:pPr>
                <a:defRPr/>
              </a:pPr>
              <a:t>27.01.2016</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9F8D0BF2-B1CB-4CFF-A4F5-4EBD721FE2CE}"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C0C9030-98B3-4BAD-878D-5A0D434D7D45}" type="datetimeFigureOut">
              <a:rPr lang="ru-RU"/>
              <a:pPr>
                <a:defRPr/>
              </a:pPr>
              <a:t>27.01.2016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BF68236-FFC8-4337-A2E5-740D4D81B81E}"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7"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jpeg"/><Relationship Id="rId5"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oldat.ru/forum/" TargetMode="External"/><Relationship Id="rId5" Type="http://schemas.openxmlformats.org/officeDocument/2006/relationships/hyperlink" Target="http://soldat.ru/" TargetMode="External"/><Relationship Id="rId4" Type="http://schemas.openxmlformats.org/officeDocument/2006/relationships/hyperlink" Target="http://militera.lib.ru/" TargetMode="Externa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http://archive.mil.ru/" TargetMode="Externa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G:\Модуль 1 нормативка для слушателей\проект1\Фон\фон 2.jpg"/>
          <p:cNvPicPr>
            <a:picLocks noChangeAspect="1" noChangeArrowheads="1"/>
          </p:cNvPicPr>
          <p:nvPr/>
        </p:nvPicPr>
        <p:blipFill>
          <a:blip r:embed="rId2" cstate="print">
            <a:duotone>
              <a:prstClr val="black"/>
              <a:schemeClr val="accent3">
                <a:tint val="45000"/>
                <a:satMod val="400000"/>
              </a:schemeClr>
            </a:duotone>
            <a:extLst>
              <a:ext uri="{BEBA8EAE-BF5A-486C-A8C5-ECC9F3942E4B}">
                <a14:imgProps xmlns:a14="http://schemas.microsoft.com/office/drawing/2010/main" xmlns="">
                  <a14:imgLayer r:embed="rId3">
                    <a14:imgEffect>
                      <a14:saturation sat="0"/>
                    </a14:imgEffect>
                  </a14:imgLayer>
                </a14:imgProps>
              </a:ext>
              <a:ext uri="{28A0092B-C50C-407E-A947-70E740481C1C}">
                <a14:useLocalDpi xmlns:a14="http://schemas.microsoft.com/office/drawing/2010/main" xmlns="" val="0"/>
              </a:ext>
            </a:extLst>
          </a:blip>
          <a:srcRect b="9091"/>
          <a:stretch>
            <a:fillRect/>
          </a:stretch>
        </p:blipFill>
        <p:spPr bwMode="auto">
          <a:xfrm>
            <a:off x="1" y="0"/>
            <a:ext cx="9143999"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a:spLocks noChangeArrowheads="1"/>
          </p:cNvSpPr>
          <p:nvPr/>
        </p:nvSpPr>
        <p:spPr bwMode="auto">
          <a:xfrm>
            <a:off x="1196652" y="1268760"/>
            <a:ext cx="7947348" cy="2554545"/>
          </a:xfrm>
          <a:prstGeom prst="rect">
            <a:avLst/>
          </a:prstGeom>
          <a:noFill/>
          <a:ln w="9525">
            <a:noFill/>
            <a:miter lim="800000"/>
            <a:headEnd/>
            <a:tailEnd/>
          </a:ln>
        </p:spPr>
        <p:txBody>
          <a:bodyPr wrap="square">
            <a:spAutoFit/>
          </a:bodyPr>
          <a:lstStyle/>
          <a:p>
            <a:pPr algn="ctr"/>
            <a:r>
              <a:rPr lang="ru-RU" sz="4000" b="1" dirty="0" smtClean="0">
                <a:solidFill>
                  <a:srgbClr val="FFCC66"/>
                </a:solidFill>
                <a:latin typeface="Times New Roman" pitchFamily="18" charset="0"/>
                <a:cs typeface="Times New Roman" pitchFamily="18" charset="0"/>
              </a:rPr>
              <a:t>Поиск</a:t>
            </a:r>
            <a:r>
              <a:rPr lang="en-US" sz="4000" b="1" dirty="0" smtClean="0">
                <a:solidFill>
                  <a:srgbClr val="FFCC66"/>
                </a:solidFill>
                <a:latin typeface="Times New Roman" pitchFamily="18" charset="0"/>
                <a:cs typeface="Times New Roman" pitchFamily="18" charset="0"/>
              </a:rPr>
              <a:t>  </a:t>
            </a:r>
            <a:r>
              <a:rPr lang="ru-RU" sz="4000" b="1" dirty="0" smtClean="0">
                <a:solidFill>
                  <a:srgbClr val="FFCC66"/>
                </a:solidFill>
                <a:latin typeface="Times New Roman" pitchFamily="18" charset="0"/>
                <a:cs typeface="Times New Roman" pitchFamily="18" charset="0"/>
              </a:rPr>
              <a:t>информации о родственнике</a:t>
            </a:r>
          </a:p>
          <a:p>
            <a:pPr algn="ctr"/>
            <a:r>
              <a:rPr lang="ru-RU" sz="4000" b="1" dirty="0" smtClean="0">
                <a:solidFill>
                  <a:srgbClr val="FFCC66"/>
                </a:solidFill>
                <a:latin typeface="Times New Roman" pitchFamily="18" charset="0"/>
                <a:cs typeface="Times New Roman" pitchFamily="18" charset="0"/>
              </a:rPr>
              <a:t>– участнике </a:t>
            </a:r>
            <a:r>
              <a:rPr lang="ru-RU" sz="4000" b="1" dirty="0">
                <a:solidFill>
                  <a:srgbClr val="FFCC66"/>
                </a:solidFill>
                <a:latin typeface="Times New Roman" pitchFamily="18" charset="0"/>
                <a:cs typeface="Times New Roman" pitchFamily="18" charset="0"/>
              </a:rPr>
              <a:t>Великой </a:t>
            </a:r>
            <a:endParaRPr lang="ru-RU" sz="4000" b="1" dirty="0" smtClean="0">
              <a:solidFill>
                <a:srgbClr val="FFCC66"/>
              </a:solidFill>
              <a:latin typeface="Times New Roman" pitchFamily="18" charset="0"/>
              <a:cs typeface="Times New Roman" pitchFamily="18" charset="0"/>
            </a:endParaRPr>
          </a:p>
          <a:p>
            <a:pPr algn="ctr"/>
            <a:r>
              <a:rPr lang="ru-RU" sz="4000" b="1" dirty="0" smtClean="0">
                <a:solidFill>
                  <a:srgbClr val="FFCC66"/>
                </a:solidFill>
                <a:latin typeface="Times New Roman" pitchFamily="18" charset="0"/>
                <a:cs typeface="Times New Roman" pitchFamily="18" charset="0"/>
              </a:rPr>
              <a:t>Отечественной </a:t>
            </a:r>
            <a:r>
              <a:rPr lang="ru-RU" sz="4000" b="1" dirty="0">
                <a:solidFill>
                  <a:srgbClr val="FFCC66"/>
                </a:solidFill>
                <a:latin typeface="Times New Roman" pitchFamily="18" charset="0"/>
                <a:cs typeface="Times New Roman" pitchFamily="18" charset="0"/>
              </a:rPr>
              <a:t>войны</a:t>
            </a:r>
          </a:p>
        </p:txBody>
      </p:sp>
      <p:pic>
        <p:nvPicPr>
          <p:cNvPr id="9" name="Picture 1" descr="C:\Users\ученик\Desktop\Конкурс проектов Урал ВОВ\Урал ВОВ Нетунаева Ирина\072420_1392697460.png"/>
          <p:cNvPicPr>
            <a:picLocks noChangeAspect="1" noChangeArrowheads="1"/>
          </p:cNvPicPr>
          <p:nvPr/>
        </p:nvPicPr>
        <p:blipFill>
          <a:blip r:embed="rId4" cstate="print"/>
          <a:srcRect/>
          <a:stretch>
            <a:fillRect/>
          </a:stretch>
        </p:blipFill>
        <p:spPr bwMode="auto">
          <a:xfrm>
            <a:off x="251520" y="260648"/>
            <a:ext cx="1800200" cy="3528392"/>
          </a:xfrm>
          <a:prstGeom prst="rect">
            <a:avLst/>
          </a:prstGeom>
          <a:noFill/>
        </p:spPr>
      </p:pic>
      <p:sp>
        <p:nvSpPr>
          <p:cNvPr id="5" name="Прямоугольник 4"/>
          <p:cNvSpPr/>
          <p:nvPr/>
        </p:nvSpPr>
        <p:spPr>
          <a:xfrm>
            <a:off x="467544" y="4941168"/>
            <a:ext cx="8568952" cy="830997"/>
          </a:xfrm>
          <a:prstGeom prst="rect">
            <a:avLst/>
          </a:prstGeom>
        </p:spPr>
        <p:txBody>
          <a:bodyPr wrap="square">
            <a:spAutoFit/>
          </a:bodyPr>
          <a:lstStyle/>
          <a:p>
            <a:endParaRPr lang="ru-RU" sz="2400" b="1" dirty="0" smtClean="0">
              <a:solidFill>
                <a:srgbClr val="FFCC66"/>
              </a:solidFill>
              <a:latin typeface="Bookman Old Style" pitchFamily="18" charset="0"/>
              <a:cs typeface="Times New Roman" pitchFamily="18" charset="0"/>
            </a:endParaRPr>
          </a:p>
          <a:p>
            <a:pPr algn="ctr"/>
            <a:r>
              <a:rPr lang="ru-RU" sz="2400" b="1" dirty="0" smtClean="0">
                <a:solidFill>
                  <a:srgbClr val="FFCC66"/>
                </a:solidFill>
                <a:latin typeface="Bookman Old Style" pitchFamily="18" charset="0"/>
                <a:cs typeface="Times New Roman" pitchFamily="18" charset="0"/>
              </a:rPr>
              <a:t>5 ШАГОВ ПОИСКА</a:t>
            </a:r>
          </a:p>
        </p:txBody>
      </p:sp>
    </p:spTree>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G:\Модуль 1 нормативка для слушателей\проект1\Фон\фон 2.jpg"/>
          <p:cNvPicPr>
            <a:picLocks noChangeAspect="1" noChangeArrowheads="1"/>
          </p:cNvPicPr>
          <p:nvPr/>
        </p:nvPicPr>
        <p:blipFill>
          <a:blip r:embed="rId2" cstate="print">
            <a:duotone>
              <a:prstClr val="black"/>
              <a:schemeClr val="accent3">
                <a:tint val="45000"/>
                <a:satMod val="400000"/>
              </a:schemeClr>
            </a:duotone>
            <a:extLst>
              <a:ext uri="{BEBA8EAE-BF5A-486C-A8C5-ECC9F3942E4B}">
                <a14:imgProps xmlns:a14="http://schemas.microsoft.com/office/drawing/2010/main" xmlns="">
                  <a14:imgLayer r:embed="rId3">
                    <a14:imgEffect>
                      <a14:saturation sat="0"/>
                    </a14:imgEffect>
                  </a14:imgLayer>
                </a14:imgProps>
              </a:ext>
              <a:ext uri="{28A0092B-C50C-407E-A947-70E740481C1C}">
                <a14:useLocalDpi xmlns:a14="http://schemas.microsoft.com/office/drawing/2010/main" xmlns="" val="0"/>
              </a:ext>
            </a:extLst>
          </a:blip>
          <a:srcRect b="7146"/>
          <a:stretch>
            <a:fillRect/>
          </a:stretch>
        </p:blipFill>
        <p:spPr bwMode="auto">
          <a:xfrm>
            <a:off x="0" y="1"/>
            <a:ext cx="9252554" cy="6858000"/>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Picture 2"/>
          <p:cNvPicPr>
            <a:picLocks noChangeAspect="1" noChangeArrowheads="1"/>
          </p:cNvPicPr>
          <p:nvPr/>
        </p:nvPicPr>
        <p:blipFill>
          <a:blip r:embed="rId4" cstate="print"/>
          <a:srcRect l="18465" t="18586" r="19505" b="25657"/>
          <a:stretch>
            <a:fillRect/>
          </a:stretch>
        </p:blipFill>
        <p:spPr bwMode="auto">
          <a:xfrm>
            <a:off x="171804" y="1772816"/>
            <a:ext cx="8972196" cy="4536504"/>
          </a:xfrm>
          <a:prstGeom prst="rect">
            <a:avLst/>
          </a:prstGeom>
          <a:noFill/>
          <a:ln w="9525">
            <a:noFill/>
            <a:miter lim="800000"/>
            <a:headEnd/>
            <a:tailEnd/>
          </a:ln>
        </p:spPr>
      </p:pic>
      <p:cxnSp>
        <p:nvCxnSpPr>
          <p:cNvPr id="11" name="Прямая соединительная линия 10"/>
          <p:cNvCxnSpPr/>
          <p:nvPr/>
        </p:nvCxnSpPr>
        <p:spPr>
          <a:xfrm>
            <a:off x="2627784" y="4653136"/>
            <a:ext cx="93610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G:\Модуль 1 нормативка для слушателей\проект1\Фон\фон 2.jpg"/>
          <p:cNvPicPr>
            <a:picLocks noChangeAspect="1" noChangeArrowheads="1"/>
          </p:cNvPicPr>
          <p:nvPr/>
        </p:nvPicPr>
        <p:blipFill>
          <a:blip r:embed="rId2" cstate="print">
            <a:duotone>
              <a:prstClr val="black"/>
              <a:schemeClr val="accent3">
                <a:tint val="45000"/>
                <a:satMod val="400000"/>
              </a:schemeClr>
            </a:duotone>
            <a:extLst>
              <a:ext uri="{BEBA8EAE-BF5A-486C-A8C5-ECC9F3942E4B}">
                <a14:imgProps xmlns:a14="http://schemas.microsoft.com/office/drawing/2010/main" xmlns="">
                  <a14:imgLayer r:embed="rId3">
                    <a14:imgEffect>
                      <a14:saturation sat="0"/>
                    </a14:imgEffect>
                  </a14:imgLayer>
                </a14:imgProps>
              </a:ext>
              <a:ext uri="{28A0092B-C50C-407E-A947-70E740481C1C}">
                <a14:useLocalDpi xmlns:a14="http://schemas.microsoft.com/office/drawing/2010/main" xmlns="" val="0"/>
              </a:ext>
            </a:extLst>
          </a:blip>
          <a:srcRect b="8195"/>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Горизонтальный свиток 4"/>
          <p:cNvSpPr/>
          <p:nvPr/>
        </p:nvSpPr>
        <p:spPr>
          <a:xfrm rot="16200000">
            <a:off x="2501516" y="-117140"/>
            <a:ext cx="6120680" cy="7164288"/>
          </a:xfrm>
          <a:prstGeom prst="horizontalScroll">
            <a:avLst>
              <a:gd name="adj" fmla="val 6965"/>
            </a:avLst>
          </a:prstGeom>
          <a:solidFill>
            <a:schemeClr val="accent3">
              <a:lumMod val="40000"/>
              <a:lumOff val="60000"/>
            </a:schemeClr>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p:cNvSpPr txBox="1"/>
          <p:nvPr/>
        </p:nvSpPr>
        <p:spPr>
          <a:xfrm>
            <a:off x="2483768" y="548680"/>
            <a:ext cx="6192688" cy="5909310"/>
          </a:xfrm>
          <a:prstGeom prst="rect">
            <a:avLst/>
          </a:prstGeom>
          <a:noFill/>
        </p:spPr>
        <p:txBody>
          <a:bodyPr wrap="square">
            <a:spAutoFit/>
          </a:bodyPr>
          <a:lstStyle/>
          <a:p>
            <a:pPr algn="r"/>
            <a:r>
              <a:rPr lang="ru-RU" b="1" dirty="0" smtClean="0">
                <a:solidFill>
                  <a:srgbClr val="003300"/>
                </a:solidFill>
                <a:latin typeface="Bookman Old Style" pitchFamily="18" charset="0"/>
              </a:rPr>
              <a:t>Вы говорите мне: "Зачем искать? </a:t>
            </a:r>
            <a:br>
              <a:rPr lang="ru-RU" b="1" dirty="0" smtClean="0">
                <a:solidFill>
                  <a:srgbClr val="003300"/>
                </a:solidFill>
                <a:latin typeface="Bookman Old Style" pitchFamily="18" charset="0"/>
              </a:rPr>
            </a:br>
            <a:r>
              <a:rPr lang="ru-RU" b="1" dirty="0" smtClean="0">
                <a:solidFill>
                  <a:srgbClr val="003300"/>
                </a:solidFill>
                <a:latin typeface="Bookman Old Style" pitchFamily="18" charset="0"/>
              </a:rPr>
              <a:t>Давно исчезли те, кто здесь убиты, </a:t>
            </a:r>
            <a:br>
              <a:rPr lang="ru-RU" b="1" dirty="0" smtClean="0">
                <a:solidFill>
                  <a:srgbClr val="003300"/>
                </a:solidFill>
                <a:latin typeface="Bookman Old Style" pitchFamily="18" charset="0"/>
              </a:rPr>
            </a:br>
            <a:r>
              <a:rPr lang="ru-RU" b="1" dirty="0" smtClean="0">
                <a:solidFill>
                  <a:srgbClr val="003300"/>
                </a:solidFill>
                <a:latin typeface="Bookman Old Style" pitchFamily="18" charset="0"/>
              </a:rPr>
              <a:t>Ушли и те, что их могли бы ждать, </a:t>
            </a:r>
            <a:br>
              <a:rPr lang="ru-RU" b="1" dirty="0" smtClean="0">
                <a:solidFill>
                  <a:srgbClr val="003300"/>
                </a:solidFill>
                <a:latin typeface="Bookman Old Style" pitchFamily="18" charset="0"/>
              </a:rPr>
            </a:br>
            <a:r>
              <a:rPr lang="ru-RU" b="1" dirty="0" smtClean="0">
                <a:solidFill>
                  <a:srgbClr val="003300"/>
                </a:solidFill>
                <a:latin typeface="Bookman Old Style" pitchFamily="18" charset="0"/>
              </a:rPr>
              <a:t>И все они давным-давно забыты.</a:t>
            </a:r>
          </a:p>
          <a:p>
            <a:pPr algn="r"/>
            <a:endParaRPr lang="ru-RU" b="1" dirty="0" smtClean="0">
              <a:solidFill>
                <a:srgbClr val="003300"/>
              </a:solidFill>
              <a:latin typeface="Bookman Old Style" pitchFamily="18" charset="0"/>
            </a:endParaRPr>
          </a:p>
          <a:p>
            <a:r>
              <a:rPr lang="ru-RU" b="1" dirty="0" smtClean="0">
                <a:solidFill>
                  <a:srgbClr val="003300"/>
                </a:solidFill>
                <a:latin typeface="Bookman Old Style" pitchFamily="18" charset="0"/>
              </a:rPr>
              <a:t>"Не знаю я, смогу ль вам доказать, </a:t>
            </a:r>
            <a:br>
              <a:rPr lang="ru-RU" b="1" dirty="0" smtClean="0">
                <a:solidFill>
                  <a:srgbClr val="003300"/>
                </a:solidFill>
                <a:latin typeface="Bookman Old Style" pitchFamily="18" charset="0"/>
              </a:rPr>
            </a:br>
            <a:r>
              <a:rPr lang="ru-RU" b="1" dirty="0" smtClean="0">
                <a:solidFill>
                  <a:srgbClr val="003300"/>
                </a:solidFill>
                <a:latin typeface="Bookman Old Style" pitchFamily="18" charset="0"/>
              </a:rPr>
              <a:t>Но думаю, что вы не правы. </a:t>
            </a:r>
            <a:br>
              <a:rPr lang="ru-RU" b="1" dirty="0" smtClean="0">
                <a:solidFill>
                  <a:srgbClr val="003300"/>
                </a:solidFill>
                <a:latin typeface="Bookman Old Style" pitchFamily="18" charset="0"/>
              </a:rPr>
            </a:br>
            <a:r>
              <a:rPr lang="ru-RU" b="1" dirty="0" smtClean="0">
                <a:solidFill>
                  <a:srgbClr val="003300"/>
                </a:solidFill>
                <a:latin typeface="Bookman Old Style" pitchFamily="18" charset="0"/>
              </a:rPr>
              <a:t>Пусть некому уже солдата ждать, </a:t>
            </a:r>
            <a:br>
              <a:rPr lang="ru-RU" b="1" dirty="0" smtClean="0">
                <a:solidFill>
                  <a:srgbClr val="003300"/>
                </a:solidFill>
                <a:latin typeface="Bookman Old Style" pitchFamily="18" charset="0"/>
              </a:rPr>
            </a:br>
            <a:r>
              <a:rPr lang="ru-RU" b="1" dirty="0" smtClean="0">
                <a:solidFill>
                  <a:srgbClr val="003300"/>
                </a:solidFill>
                <a:latin typeface="Bookman Old Style" pitchFamily="18" charset="0"/>
              </a:rPr>
              <a:t>Но он солдат и сын совей державы!</a:t>
            </a:r>
          </a:p>
          <a:p>
            <a:endParaRPr lang="ru-RU" b="1" dirty="0" smtClean="0">
              <a:solidFill>
                <a:srgbClr val="003300"/>
              </a:solidFill>
              <a:latin typeface="Bookman Old Style" pitchFamily="18" charset="0"/>
            </a:endParaRPr>
          </a:p>
          <a:p>
            <a:pPr algn="r"/>
            <a:r>
              <a:rPr lang="ru-RU" b="1" dirty="0" smtClean="0">
                <a:solidFill>
                  <a:srgbClr val="003300"/>
                </a:solidFill>
                <a:latin typeface="Bookman Old Style" pitchFamily="18" charset="0"/>
              </a:rPr>
              <a:t>Он за нее на поле боя пал, </a:t>
            </a:r>
            <a:br>
              <a:rPr lang="ru-RU" b="1" dirty="0" smtClean="0">
                <a:solidFill>
                  <a:srgbClr val="003300"/>
                </a:solidFill>
                <a:latin typeface="Bookman Old Style" pitchFamily="18" charset="0"/>
              </a:rPr>
            </a:br>
            <a:r>
              <a:rPr lang="ru-RU" b="1" dirty="0" smtClean="0">
                <a:solidFill>
                  <a:srgbClr val="003300"/>
                </a:solidFill>
                <a:latin typeface="Bookman Old Style" pitchFamily="18" charset="0"/>
              </a:rPr>
              <a:t>Ей жизнь отдал и кровь свою до капли. </a:t>
            </a:r>
            <a:br>
              <a:rPr lang="ru-RU" b="1" dirty="0" smtClean="0">
                <a:solidFill>
                  <a:srgbClr val="003300"/>
                </a:solidFill>
                <a:latin typeface="Bookman Old Style" pitchFamily="18" charset="0"/>
              </a:rPr>
            </a:br>
            <a:r>
              <a:rPr lang="ru-RU" b="1" dirty="0" smtClean="0">
                <a:solidFill>
                  <a:srgbClr val="003300"/>
                </a:solidFill>
                <a:latin typeface="Bookman Old Style" pitchFamily="18" charset="0"/>
              </a:rPr>
              <a:t>Наград и благодарности не ждал, </a:t>
            </a:r>
            <a:br>
              <a:rPr lang="ru-RU" b="1" dirty="0" smtClean="0">
                <a:solidFill>
                  <a:srgbClr val="003300"/>
                </a:solidFill>
                <a:latin typeface="Bookman Old Style" pitchFamily="18" charset="0"/>
              </a:rPr>
            </a:br>
            <a:r>
              <a:rPr lang="ru-RU" b="1" dirty="0" smtClean="0">
                <a:solidFill>
                  <a:srgbClr val="003300"/>
                </a:solidFill>
                <a:latin typeface="Bookman Old Style" pitchFamily="18" charset="0"/>
              </a:rPr>
              <a:t>И знал, что жив останется он вряд ли.</a:t>
            </a:r>
            <a:endParaRPr lang="ru-RU" b="1" smtClean="0">
              <a:solidFill>
                <a:srgbClr val="003300"/>
              </a:solidFill>
              <a:latin typeface="Bookman Old Style" pitchFamily="18" charset="0"/>
            </a:endParaRPr>
          </a:p>
          <a:p>
            <a:pPr algn="r"/>
            <a:endParaRPr lang="ru-RU" b="1" dirty="0" smtClean="0">
              <a:solidFill>
                <a:srgbClr val="003300"/>
              </a:solidFill>
              <a:latin typeface="Bookman Old Style" pitchFamily="18" charset="0"/>
            </a:endParaRPr>
          </a:p>
          <a:p>
            <a:r>
              <a:rPr lang="ru-RU" b="1" dirty="0" smtClean="0">
                <a:solidFill>
                  <a:srgbClr val="003300"/>
                </a:solidFill>
                <a:latin typeface="Bookman Old Style" pitchFamily="18" charset="0"/>
              </a:rPr>
              <a:t>Он долг свой выполнил и вправе ждать, </a:t>
            </a:r>
            <a:br>
              <a:rPr lang="ru-RU" b="1" dirty="0" smtClean="0">
                <a:solidFill>
                  <a:srgbClr val="003300"/>
                </a:solidFill>
                <a:latin typeface="Bookman Old Style" pitchFamily="18" charset="0"/>
              </a:rPr>
            </a:br>
            <a:r>
              <a:rPr lang="ru-RU" b="1" dirty="0" smtClean="0">
                <a:solidFill>
                  <a:srgbClr val="003300"/>
                </a:solidFill>
                <a:latin typeface="Bookman Old Style" pitchFamily="18" charset="0"/>
              </a:rPr>
              <a:t>Что Родина солдата не забудет! </a:t>
            </a:r>
            <a:br>
              <a:rPr lang="ru-RU" b="1" dirty="0" smtClean="0">
                <a:solidFill>
                  <a:srgbClr val="003300"/>
                </a:solidFill>
                <a:latin typeface="Bookman Old Style" pitchFamily="18" charset="0"/>
              </a:rPr>
            </a:br>
            <a:r>
              <a:rPr lang="ru-RU" b="1" dirty="0" smtClean="0">
                <a:solidFill>
                  <a:srgbClr val="003300"/>
                </a:solidFill>
                <a:latin typeface="Bookman Old Style" pitchFamily="18" charset="0"/>
              </a:rPr>
              <a:t>Что будет каждого пропавшего искать </a:t>
            </a:r>
            <a:br>
              <a:rPr lang="ru-RU" b="1" dirty="0" smtClean="0">
                <a:solidFill>
                  <a:srgbClr val="003300"/>
                </a:solidFill>
                <a:latin typeface="Bookman Old Style" pitchFamily="18" charset="0"/>
              </a:rPr>
            </a:br>
            <a:r>
              <a:rPr lang="ru-RU" b="1" dirty="0" smtClean="0">
                <a:solidFill>
                  <a:srgbClr val="003300"/>
                </a:solidFill>
                <a:latin typeface="Bookman Old Style" pitchFamily="18" charset="0"/>
              </a:rPr>
              <a:t>И помнить каждого вовеки будет!</a:t>
            </a:r>
            <a:br>
              <a:rPr lang="ru-RU" b="1" dirty="0" smtClean="0">
                <a:solidFill>
                  <a:srgbClr val="003300"/>
                </a:solidFill>
                <a:latin typeface="Bookman Old Style" pitchFamily="18" charset="0"/>
              </a:rPr>
            </a:br>
            <a:r>
              <a:rPr lang="ru-RU" b="1" i="1" dirty="0" smtClean="0">
                <a:solidFill>
                  <a:srgbClr val="003300"/>
                </a:solidFill>
                <a:latin typeface="Bookman Old Style" pitchFamily="18" charset="0"/>
              </a:rPr>
              <a:t>                                                 </a:t>
            </a:r>
          </a:p>
          <a:p>
            <a:r>
              <a:rPr lang="ru-RU" b="1" i="1" dirty="0" smtClean="0">
                <a:solidFill>
                  <a:srgbClr val="003300"/>
                </a:solidFill>
                <a:latin typeface="Bookman Old Style" pitchFamily="18" charset="0"/>
              </a:rPr>
              <a:t>                                                         Г.И.Гарибян</a:t>
            </a:r>
          </a:p>
        </p:txBody>
      </p:sp>
      <p:pic>
        <p:nvPicPr>
          <p:cNvPr id="5121" name="Picture 1" descr="C:\Users\ученик\Desktop\Конкурс проектов Урал ВОВ\Урал ВОВ Нетунаева Ирина\072420_1392697460.png"/>
          <p:cNvPicPr>
            <a:picLocks noChangeAspect="1" noChangeArrowheads="1"/>
          </p:cNvPicPr>
          <p:nvPr/>
        </p:nvPicPr>
        <p:blipFill>
          <a:blip r:embed="rId4" cstate="print"/>
          <a:srcRect/>
          <a:stretch>
            <a:fillRect/>
          </a:stretch>
        </p:blipFill>
        <p:spPr bwMode="auto">
          <a:xfrm>
            <a:off x="251520" y="980728"/>
            <a:ext cx="2376264" cy="4752528"/>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500"/>
                                        <p:tgtEl>
                                          <p:spTgt spid="4">
                                            <p:txEl>
                                              <p:pRg st="0" end="0"/>
                                            </p:txEl>
                                          </p:spTgt>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500"/>
                                        <p:tgtEl>
                                          <p:spTgt spid="4">
                                            <p:txEl>
                                              <p:pRg st="4" end="4"/>
                                            </p:txEl>
                                          </p:spTgt>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fade">
                                      <p:cBhvr>
                                        <p:cTn id="25" dur="500"/>
                                        <p:tgtEl>
                                          <p:spTgt spid="4">
                                            <p:txEl>
                                              <p:pRg st="6" end="6"/>
                                            </p:txEl>
                                          </p:spTgt>
                                        </p:tgtEl>
                                      </p:cBhvr>
                                    </p:animEffect>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animEffect transition="in" filter="fade">
                                      <p:cBhvr>
                                        <p:cTn id="29"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Скачать фильм Великая Отечественная война 1941-1945 гг. - Все 17 серий (DVDRip)"/>
          <p:cNvPicPr>
            <a:picLocks noChangeAspect="1" noChangeArrowheads="1"/>
          </p:cNvPicPr>
          <p:nvPr/>
        </p:nvPicPr>
        <p:blipFill>
          <a:blip r:embed="rId2" cstate="print"/>
          <a:srcRect b="12478"/>
          <a:stretch>
            <a:fillRect/>
          </a:stretch>
        </p:blipFill>
        <p:spPr bwMode="auto">
          <a:xfrm>
            <a:off x="0" y="0"/>
            <a:ext cx="9144000" cy="6858000"/>
          </a:xfrm>
          <a:prstGeom prst="rect">
            <a:avLst/>
          </a:prstGeom>
          <a:noFill/>
          <a:ln w="9525">
            <a:noFill/>
            <a:miter lim="800000"/>
            <a:headEnd/>
            <a:tailEnd/>
          </a:ln>
        </p:spPr>
      </p:pic>
      <p:pic>
        <p:nvPicPr>
          <p:cNvPr id="4098" name="Picture 2" descr="C:\Users\ученик\Desktop\Конкурс проектов Урал ВОВ\Урал ВОВ Нетунаева Ирина\georg.png"/>
          <p:cNvPicPr>
            <a:picLocks noChangeAspect="1" noChangeArrowheads="1"/>
          </p:cNvPicPr>
          <p:nvPr/>
        </p:nvPicPr>
        <p:blipFill>
          <a:blip r:embed="rId3" cstate="print"/>
          <a:srcRect/>
          <a:stretch>
            <a:fillRect/>
          </a:stretch>
        </p:blipFill>
        <p:spPr bwMode="auto">
          <a:xfrm rot="21305964">
            <a:off x="1467914" y="4864198"/>
            <a:ext cx="5759103" cy="1751011"/>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G:\Модуль 1 нормативка для слушателей\проект1\Фон\фон 2.jpg"/>
          <p:cNvPicPr>
            <a:picLocks noChangeAspect="1" noChangeArrowheads="1"/>
          </p:cNvPicPr>
          <p:nvPr/>
        </p:nvPicPr>
        <p:blipFill>
          <a:blip r:embed="rId2" cstate="print">
            <a:duotone>
              <a:prstClr val="black"/>
              <a:schemeClr val="accent3">
                <a:tint val="45000"/>
                <a:satMod val="400000"/>
              </a:schemeClr>
            </a:duotone>
            <a:extLst>
              <a:ext uri="{BEBA8EAE-BF5A-486C-A8C5-ECC9F3942E4B}">
                <a14:imgProps xmlns:a14="http://schemas.microsoft.com/office/drawing/2010/main" xmlns="">
                  <a14:imgLayer r:embed="rId5">
                    <a14:imgEffect>
                      <a14:saturation sat="0"/>
                    </a14:imgEffect>
                  </a14:imgLayer>
                </a14:imgProps>
              </a:ext>
              <a:ext uri="{28A0092B-C50C-407E-A947-70E740481C1C}">
                <a14:useLocalDpi xmlns:a14="http://schemas.microsoft.com/office/drawing/2010/main" xmlns="" val="0"/>
              </a:ext>
            </a:extLst>
          </a:blip>
          <a:srcRect b="9091"/>
          <a:stretch>
            <a:fillRect/>
          </a:stretch>
        </p:blipFill>
        <p:spPr bwMode="auto">
          <a:xfrm>
            <a:off x="-108554" y="0"/>
            <a:ext cx="9252554"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14340" name="AutoShape 2" descr="http://im0-tub-ru.yandex.net/i?id=064abd1aadd95d5be85e7468b9ffa61c-134-144&amp;n=21"/>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Calibri" pitchFamily="34" charset="0"/>
            </a:endParaRPr>
          </a:p>
        </p:txBody>
      </p:sp>
      <p:sp>
        <p:nvSpPr>
          <p:cNvPr id="14341" name="AutoShape 4" descr="http://im0-tub-ru.yandex.net/i?id=064abd1aadd95d5be85e7468b9ffa61c-134-144&amp;n=21"/>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ru-RU">
              <a:latin typeface="Calibri" pitchFamily="34" charset="0"/>
            </a:endParaRPr>
          </a:p>
        </p:txBody>
      </p:sp>
      <p:pic>
        <p:nvPicPr>
          <p:cNvPr id="1026" name="Picture 2" descr="C:\Users\ученик\Desktop\Конкурс проектов Урал ВОВ\Урал ВОВ Нетунаева Ирина\1301216471_bode-kurduga-02.jpg"/>
          <p:cNvPicPr>
            <a:picLocks noChangeAspect="1" noChangeArrowheads="1"/>
          </p:cNvPicPr>
          <p:nvPr/>
        </p:nvPicPr>
        <p:blipFill>
          <a:blip r:embed="rId6" cstate="print"/>
          <a:srcRect l="4766" t="36824" r="37500" b="3510"/>
          <a:stretch>
            <a:fillRect/>
          </a:stretch>
        </p:blipFill>
        <p:spPr bwMode="auto">
          <a:xfrm>
            <a:off x="251520" y="332656"/>
            <a:ext cx="4207927" cy="2952328"/>
          </a:xfrm>
          <a:prstGeom prst="rect">
            <a:avLst/>
          </a:prstGeom>
          <a:noFill/>
        </p:spPr>
      </p:pic>
      <p:pic>
        <p:nvPicPr>
          <p:cNvPr id="9" name="Picture 12" descr="ЭТОТ ДЕНЬ ПОБЕДЫ. - Valentina, 62 года - Сеть знакомств Мамб…"/>
          <p:cNvPicPr>
            <a:picLocks noChangeAspect="1" noChangeArrowheads="1"/>
          </p:cNvPicPr>
          <p:nvPr/>
        </p:nvPicPr>
        <p:blipFill>
          <a:blip r:embed="rId7" cstate="print"/>
          <a:srcRect t="6563" b="11256"/>
          <a:stretch>
            <a:fillRect/>
          </a:stretch>
        </p:blipFill>
        <p:spPr bwMode="auto">
          <a:xfrm>
            <a:off x="4572000" y="332656"/>
            <a:ext cx="4281224" cy="2880320"/>
          </a:xfrm>
          <a:prstGeom prst="rect">
            <a:avLst/>
          </a:prstGeom>
          <a:noFill/>
          <a:ln w="9525">
            <a:noFill/>
            <a:miter lim="800000"/>
            <a:headEnd/>
            <a:tailEnd/>
          </a:ln>
        </p:spPr>
      </p:pic>
      <p:sp>
        <p:nvSpPr>
          <p:cNvPr id="10" name="Горизонтальный свиток 9"/>
          <p:cNvSpPr/>
          <p:nvPr/>
        </p:nvSpPr>
        <p:spPr>
          <a:xfrm>
            <a:off x="0" y="2924944"/>
            <a:ext cx="8892480" cy="3933056"/>
          </a:xfrm>
          <a:prstGeom prst="horizontalScroll">
            <a:avLst>
              <a:gd name="adj" fmla="val 9110"/>
            </a:avLst>
          </a:prstGeom>
          <a:solidFill>
            <a:schemeClr val="accent3">
              <a:lumMod val="40000"/>
              <a:lumOff val="60000"/>
            </a:schemeClr>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539552" y="3356992"/>
            <a:ext cx="7920880" cy="3170099"/>
          </a:xfrm>
          <a:prstGeom prst="rect">
            <a:avLst/>
          </a:prstGeom>
        </p:spPr>
        <p:txBody>
          <a:bodyPr wrap="square">
            <a:spAutoFit/>
          </a:bodyPr>
          <a:lstStyle/>
          <a:p>
            <a:r>
              <a:rPr lang="ru-RU" sz="2000" b="1" dirty="0" smtClean="0">
                <a:solidFill>
                  <a:srgbClr val="003300"/>
                </a:solidFill>
                <a:latin typeface="Bookman Old Style" pitchFamily="18" charset="0"/>
              </a:rPr>
              <a:t>Война не считается законченной, пока не захоронен под своим именем последний солдат, пока не названы все имена участников. Отечественная война  оставила после себя не только памятники великим битвам, навсегда увековечившим подвиг народа, но и множество не заживаемых ран. Очень многие семьи до сих пор не могут определенно сказать о судьбе своих дедов и прадедов, ушедших на фронт. Эта историческая несправедливость должна быть исправлена.</a:t>
            </a:r>
            <a:endParaRPr lang="ru-RU" sz="2000" b="1" dirty="0">
              <a:solidFill>
                <a:srgbClr val="003300"/>
              </a:solidFill>
              <a:latin typeface="Bookman Old Style"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8"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3000" fill="hold"/>
                                        <p:tgtEl>
                                          <p:spTgt spid="1026"/>
                                        </p:tgtEl>
                                        <p:attrNameLst>
                                          <p:attrName>ppt_x</p:attrName>
                                        </p:attrNameLst>
                                      </p:cBhvr>
                                      <p:tavLst>
                                        <p:tav tm="0">
                                          <p:val>
                                            <p:strVal val="0-#ppt_w/2"/>
                                          </p:val>
                                        </p:tav>
                                        <p:tav tm="100000">
                                          <p:val>
                                            <p:strVal val="#ppt_x"/>
                                          </p:val>
                                        </p:tav>
                                      </p:tavLst>
                                    </p:anim>
                                    <p:anim calcmode="lin" valueType="num">
                                      <p:cBhvr additive="base">
                                        <p:cTn id="8" dur="3000" fill="hold"/>
                                        <p:tgtEl>
                                          <p:spTgt spid="1026"/>
                                        </p:tgtEl>
                                        <p:attrNameLst>
                                          <p:attrName>ppt_y</p:attrName>
                                        </p:attrNameLst>
                                      </p:cBhvr>
                                      <p:tavLst>
                                        <p:tav tm="0">
                                          <p:val>
                                            <p:strVal val="#ppt_y"/>
                                          </p:val>
                                        </p:tav>
                                        <p:tav tm="100000">
                                          <p:val>
                                            <p:strVal val="#ppt_y"/>
                                          </p:val>
                                        </p:tav>
                                      </p:tavLst>
                                    </p:anim>
                                  </p:childTnLst>
                                </p:cTn>
                              </p:par>
                            </p:childTnLst>
                          </p:cTn>
                        </p:par>
                        <p:par>
                          <p:cTn id="9" fill="hold">
                            <p:stCondLst>
                              <p:cond delay="3000"/>
                            </p:stCondLst>
                            <p:childTnLst>
                              <p:par>
                                <p:cTn id="10" presetID="10" presetClass="entr" presetSubtype="0"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G:\Модуль 1 нормативка для слушателей\проект1\Фон\фон 2.jpg"/>
          <p:cNvPicPr>
            <a:picLocks noChangeAspect="1" noChangeArrowheads="1"/>
          </p:cNvPicPr>
          <p:nvPr/>
        </p:nvPicPr>
        <p:blipFill>
          <a:blip r:embed="rId2" cstate="print">
            <a:duotone>
              <a:prstClr val="black"/>
              <a:schemeClr val="accent3">
                <a:tint val="45000"/>
                <a:satMod val="400000"/>
              </a:schemeClr>
            </a:duotone>
            <a:extLst>
              <a:ext uri="{BEBA8EAE-BF5A-486C-A8C5-ECC9F3942E4B}">
                <a14:imgProps xmlns:a14="http://schemas.microsoft.com/office/drawing/2010/main" xmlns="">
                  <a14:imgLayer r:embed="rId3">
                    <a14:imgEffect>
                      <a14:saturation sat="0"/>
                    </a14:imgEffect>
                  </a14:imgLayer>
                </a14:imgProps>
              </a:ext>
              <a:ext uri="{28A0092B-C50C-407E-A947-70E740481C1C}">
                <a14:useLocalDpi xmlns:a14="http://schemas.microsoft.com/office/drawing/2010/main" xmlns="" val="0"/>
              </a:ext>
            </a:extLst>
          </a:blip>
          <a:srcRect b="7146"/>
          <a:stretch>
            <a:fillRect/>
          </a:stretch>
        </p:blipFill>
        <p:spPr bwMode="auto">
          <a:xfrm>
            <a:off x="0" y="1"/>
            <a:ext cx="9252554"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5605" name="Text Box 5"/>
          <p:cNvSpPr txBox="1">
            <a:spLocks noChangeArrowheads="1"/>
          </p:cNvSpPr>
          <p:nvPr/>
        </p:nvSpPr>
        <p:spPr bwMode="auto">
          <a:xfrm>
            <a:off x="2483768" y="260648"/>
            <a:ext cx="4752528" cy="584775"/>
          </a:xfrm>
          <a:prstGeom prst="rect">
            <a:avLst/>
          </a:prstGeom>
          <a:noFill/>
          <a:ln w="9525">
            <a:noFill/>
            <a:miter lim="800000"/>
            <a:headEnd/>
            <a:tailEnd/>
          </a:ln>
        </p:spPr>
        <p:txBody>
          <a:bodyPr wrap="square">
            <a:spAutoFit/>
          </a:bodyPr>
          <a:lstStyle/>
          <a:p>
            <a:pPr>
              <a:spcBef>
                <a:spcPct val="50000"/>
              </a:spcBef>
            </a:pPr>
            <a:r>
              <a:rPr lang="ru-RU" sz="3200" b="1" dirty="0" smtClean="0">
                <a:solidFill>
                  <a:srgbClr val="FFCC66"/>
                </a:solidFill>
                <a:latin typeface="Times New Roman" pitchFamily="18" charset="0"/>
              </a:rPr>
              <a:t>Шаг 1. С чего начать</a:t>
            </a:r>
          </a:p>
        </p:txBody>
      </p:sp>
      <p:pic>
        <p:nvPicPr>
          <p:cNvPr id="25606" name="Picture 6"/>
          <p:cNvPicPr>
            <a:picLocks noChangeAspect="1" noChangeArrowheads="1"/>
          </p:cNvPicPr>
          <p:nvPr/>
        </p:nvPicPr>
        <p:blipFill>
          <a:blip r:embed="rId4" cstate="print"/>
          <a:srcRect/>
          <a:stretch>
            <a:fillRect/>
          </a:stretch>
        </p:blipFill>
        <p:spPr bwMode="auto">
          <a:xfrm>
            <a:off x="0" y="836712"/>
            <a:ext cx="5034763" cy="4032448"/>
          </a:xfrm>
          <a:prstGeom prst="rect">
            <a:avLst/>
          </a:prstGeom>
          <a:noFill/>
          <a:ln w="9525">
            <a:noFill/>
            <a:miter lim="800000"/>
            <a:headEnd/>
            <a:tailEnd/>
          </a:ln>
        </p:spPr>
      </p:pic>
      <p:pic>
        <p:nvPicPr>
          <p:cNvPr id="25607" name="Объект 7"/>
          <p:cNvPicPr>
            <a:picLocks noChangeAspect="1"/>
          </p:cNvPicPr>
          <p:nvPr/>
        </p:nvPicPr>
        <p:blipFill>
          <a:blip r:embed="rId5" cstate="print"/>
          <a:srcRect l="1866" t="1290" b="2556"/>
          <a:stretch>
            <a:fillRect/>
          </a:stretch>
        </p:blipFill>
        <p:spPr bwMode="auto">
          <a:xfrm>
            <a:off x="5220072" y="1052736"/>
            <a:ext cx="3834520" cy="2736304"/>
          </a:xfrm>
          <a:prstGeom prst="rect">
            <a:avLst/>
          </a:prstGeom>
          <a:noFill/>
          <a:ln w="9525">
            <a:noFill/>
            <a:miter lim="800000"/>
            <a:headEnd/>
            <a:tailEnd/>
          </a:ln>
        </p:spPr>
      </p:pic>
      <p:pic>
        <p:nvPicPr>
          <p:cNvPr id="1026" name="Picture 2" descr="https://foma.ru/wp-content/uploads/2015/05/poisk-1.jpg"/>
          <p:cNvPicPr>
            <a:picLocks noChangeAspect="1" noChangeArrowheads="1"/>
          </p:cNvPicPr>
          <p:nvPr/>
        </p:nvPicPr>
        <p:blipFill>
          <a:blip r:embed="rId6" cstate="print"/>
          <a:srcRect/>
          <a:stretch>
            <a:fillRect/>
          </a:stretch>
        </p:blipFill>
        <p:spPr bwMode="auto">
          <a:xfrm>
            <a:off x="2476500" y="4991099"/>
            <a:ext cx="6667500" cy="1866901"/>
          </a:xfrm>
          <a:prstGeom prst="rect">
            <a:avLst/>
          </a:prstGeom>
          <a:noFill/>
        </p:spPr>
      </p:pic>
      <p:sp>
        <p:nvSpPr>
          <p:cNvPr id="10" name="Прямоугольник 9"/>
          <p:cNvSpPr/>
          <p:nvPr/>
        </p:nvSpPr>
        <p:spPr>
          <a:xfrm>
            <a:off x="5004048" y="3861048"/>
            <a:ext cx="4386137" cy="584775"/>
          </a:xfrm>
          <a:prstGeom prst="rect">
            <a:avLst/>
          </a:prstGeom>
        </p:spPr>
        <p:txBody>
          <a:bodyPr wrap="none">
            <a:spAutoFit/>
          </a:bodyPr>
          <a:lstStyle/>
          <a:p>
            <a:r>
              <a:rPr lang="en-US" sz="3200" b="1" dirty="0" smtClean="0">
                <a:solidFill>
                  <a:srgbClr val="FFCC66"/>
                </a:solidFill>
                <a:latin typeface="Times New Roman" pitchFamily="18" charset="0"/>
              </a:rPr>
              <a:t>http://obd-memorial.ru</a:t>
            </a:r>
            <a:endParaRPr lang="ru-RU" sz="3200" b="1" dirty="0" smtClean="0">
              <a:solidFill>
                <a:srgbClr val="FFCC66"/>
              </a:solidFill>
              <a:latin typeface="Times New Roman"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605"/>
                                        </p:tgtEl>
                                        <p:attrNameLst>
                                          <p:attrName>style.visibility</p:attrName>
                                        </p:attrNameLst>
                                      </p:cBhvr>
                                      <p:to>
                                        <p:strVal val="visible"/>
                                      </p:to>
                                    </p:set>
                                    <p:animEffect transition="in" filter="fade">
                                      <p:cBhvr>
                                        <p:cTn id="7" dur="500"/>
                                        <p:tgtEl>
                                          <p:spTgt spid="2560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5606"/>
                                        </p:tgtEl>
                                        <p:attrNameLst>
                                          <p:attrName>style.visibility</p:attrName>
                                        </p:attrNameLst>
                                      </p:cBhvr>
                                      <p:to>
                                        <p:strVal val="visible"/>
                                      </p:to>
                                    </p:set>
                                    <p:animEffect transition="in" filter="fade">
                                      <p:cBhvr>
                                        <p:cTn id="11" dur="500"/>
                                        <p:tgtEl>
                                          <p:spTgt spid="2560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5607"/>
                                        </p:tgtEl>
                                        <p:attrNameLst>
                                          <p:attrName>style.visibility</p:attrName>
                                        </p:attrNameLst>
                                      </p:cBhvr>
                                      <p:to>
                                        <p:strVal val="visible"/>
                                      </p:to>
                                    </p:set>
                                    <p:animEffect transition="in" filter="fade">
                                      <p:cBhvr>
                                        <p:cTn id="16" dur="500"/>
                                        <p:tgtEl>
                                          <p:spTgt spid="25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Модуль 1 нормативка для слушателей\проект1\Фон\фон 2.jpg"/>
          <p:cNvPicPr>
            <a:picLocks noChangeAspect="1" noChangeArrowheads="1"/>
          </p:cNvPicPr>
          <p:nvPr/>
        </p:nvPicPr>
        <p:blipFill>
          <a:blip r:embed="rId2" cstate="print">
            <a:duotone>
              <a:prstClr val="black"/>
              <a:schemeClr val="accent3">
                <a:tint val="45000"/>
                <a:satMod val="400000"/>
              </a:schemeClr>
            </a:duotone>
            <a:extLst>
              <a:ext uri="{BEBA8EAE-BF5A-486C-A8C5-ECC9F3942E4B}">
                <a14:imgProps xmlns:a14="http://schemas.microsoft.com/office/drawing/2010/main" xmlns="">
                  <a14:imgLayer r:embed="rId3">
                    <a14:imgEffect>
                      <a14:saturation sat="0"/>
                    </a14:imgEffect>
                  </a14:imgLayer>
                </a14:imgProps>
              </a:ext>
              <a:ext uri="{28A0092B-C50C-407E-A947-70E740481C1C}">
                <a14:useLocalDpi xmlns:a14="http://schemas.microsoft.com/office/drawing/2010/main" xmlns="" val="0"/>
              </a:ext>
            </a:extLst>
          </a:blip>
          <a:srcRect b="7146"/>
          <a:stretch>
            <a:fillRect/>
          </a:stretch>
        </p:blipFill>
        <p:spPr bwMode="auto">
          <a:xfrm>
            <a:off x="0" y="0"/>
            <a:ext cx="9252554"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Заголовок 2"/>
          <p:cNvSpPr>
            <a:spLocks noGrp="1"/>
          </p:cNvSpPr>
          <p:nvPr>
            <p:ph type="title"/>
          </p:nvPr>
        </p:nvSpPr>
        <p:spPr/>
        <p:txBody>
          <a:bodyPr/>
          <a:lstStyle/>
          <a:p>
            <a:r>
              <a:rPr lang="en-US" sz="3200" b="1" dirty="0" smtClean="0">
                <a:solidFill>
                  <a:srgbClr val="FFCC66"/>
                </a:solidFill>
                <a:latin typeface="Times New Roman" pitchFamily="18" charset="0"/>
                <a:ea typeface="+mn-ea"/>
                <a:cs typeface="+mn-cs"/>
              </a:rPr>
              <a:t>http://www.podvignaroda.ru</a:t>
            </a:r>
            <a:endParaRPr lang="ru-RU" sz="3200" b="1" dirty="0" smtClean="0">
              <a:solidFill>
                <a:srgbClr val="FFCC66"/>
              </a:solidFill>
              <a:latin typeface="Times New Roman" pitchFamily="18" charset="0"/>
              <a:ea typeface="+mn-ea"/>
              <a:cs typeface="+mn-cs"/>
            </a:endParaRPr>
          </a:p>
        </p:txBody>
      </p:sp>
      <p:pic>
        <p:nvPicPr>
          <p:cNvPr id="23558" name="Picture 6"/>
          <p:cNvPicPr>
            <a:picLocks noChangeAspect="1" noChangeArrowheads="1"/>
          </p:cNvPicPr>
          <p:nvPr/>
        </p:nvPicPr>
        <p:blipFill>
          <a:blip r:embed="rId4" cstate="print"/>
          <a:srcRect l="23031" t="6034" r="23813" b="53367"/>
          <a:stretch>
            <a:fillRect/>
          </a:stretch>
        </p:blipFill>
        <p:spPr bwMode="auto">
          <a:xfrm>
            <a:off x="251520" y="1844824"/>
            <a:ext cx="8715451" cy="3744416"/>
          </a:xfrm>
          <a:prstGeom prst="rect">
            <a:avLst/>
          </a:prstGeom>
          <a:noFill/>
          <a:ln w="9525">
            <a:noFill/>
            <a:miter lim="800000"/>
            <a:headEnd/>
            <a:tailEnd/>
          </a:ln>
        </p:spPr>
      </p:pic>
      <p:pic>
        <p:nvPicPr>
          <p:cNvPr id="23555" name="Picture 3"/>
          <p:cNvPicPr>
            <a:picLocks noChangeAspect="1" noChangeArrowheads="1"/>
          </p:cNvPicPr>
          <p:nvPr/>
        </p:nvPicPr>
        <p:blipFill>
          <a:blip r:embed="rId5" cstate="print"/>
          <a:srcRect l="23225" t="5901" r="23619" b="54333"/>
          <a:stretch>
            <a:fillRect/>
          </a:stretch>
        </p:blipFill>
        <p:spPr bwMode="auto">
          <a:xfrm>
            <a:off x="251520" y="1844824"/>
            <a:ext cx="8555804" cy="3600400"/>
          </a:xfrm>
          <a:prstGeom prst="rect">
            <a:avLst/>
          </a:prstGeom>
          <a:noFill/>
          <a:ln w="9525">
            <a:noFill/>
            <a:miter lim="800000"/>
            <a:headEnd/>
            <a:tailEnd/>
          </a:ln>
        </p:spPr>
      </p:pic>
      <p:pic>
        <p:nvPicPr>
          <p:cNvPr id="23554" name="Picture 2"/>
          <p:cNvPicPr>
            <a:picLocks noChangeAspect="1" noChangeArrowheads="1"/>
          </p:cNvPicPr>
          <p:nvPr/>
        </p:nvPicPr>
        <p:blipFill>
          <a:blip r:embed="rId6" cstate="print"/>
          <a:srcRect l="22555" t="5276" r="23432" b="44075"/>
          <a:stretch>
            <a:fillRect/>
          </a:stretch>
        </p:blipFill>
        <p:spPr bwMode="auto">
          <a:xfrm>
            <a:off x="251520" y="1196752"/>
            <a:ext cx="8535949" cy="4502478"/>
          </a:xfrm>
          <a:prstGeom prst="rect">
            <a:avLst/>
          </a:prstGeom>
          <a:noFill/>
          <a:ln w="9525">
            <a:noFill/>
            <a:miter lim="800000"/>
            <a:headEnd/>
            <a:tailEnd/>
          </a:ln>
        </p:spPr>
      </p:pic>
      <p:pic>
        <p:nvPicPr>
          <p:cNvPr id="23557" name="Picture 5"/>
          <p:cNvPicPr>
            <a:picLocks noChangeAspect="1" noChangeArrowheads="1"/>
          </p:cNvPicPr>
          <p:nvPr/>
        </p:nvPicPr>
        <p:blipFill>
          <a:blip r:embed="rId7" cstate="print"/>
          <a:srcRect l="23225" t="4900" r="24013" b="29700"/>
          <a:stretch>
            <a:fillRect/>
          </a:stretch>
        </p:blipFill>
        <p:spPr bwMode="auto">
          <a:xfrm>
            <a:off x="179512" y="260648"/>
            <a:ext cx="8784976" cy="612519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558"/>
                                        </p:tgtEl>
                                        <p:attrNameLst>
                                          <p:attrName>style.visibility</p:attrName>
                                        </p:attrNameLst>
                                      </p:cBhvr>
                                      <p:to>
                                        <p:strVal val="visible"/>
                                      </p:to>
                                    </p:set>
                                    <p:anim calcmode="lin" valueType="num">
                                      <p:cBhvr additive="base">
                                        <p:cTn id="7" dur="500" fill="hold"/>
                                        <p:tgtEl>
                                          <p:spTgt spid="23558"/>
                                        </p:tgtEl>
                                        <p:attrNameLst>
                                          <p:attrName>ppt_x</p:attrName>
                                        </p:attrNameLst>
                                      </p:cBhvr>
                                      <p:tavLst>
                                        <p:tav tm="0">
                                          <p:val>
                                            <p:strVal val="#ppt_x"/>
                                          </p:val>
                                        </p:tav>
                                        <p:tav tm="100000">
                                          <p:val>
                                            <p:strVal val="#ppt_x"/>
                                          </p:val>
                                        </p:tav>
                                      </p:tavLst>
                                    </p:anim>
                                    <p:anim calcmode="lin" valueType="num">
                                      <p:cBhvr additive="base">
                                        <p:cTn id="8" dur="500" fill="hold"/>
                                        <p:tgtEl>
                                          <p:spTgt spid="2355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555"/>
                                        </p:tgtEl>
                                        <p:attrNameLst>
                                          <p:attrName>style.visibility</p:attrName>
                                        </p:attrNameLst>
                                      </p:cBhvr>
                                      <p:to>
                                        <p:strVal val="visible"/>
                                      </p:to>
                                    </p:set>
                                    <p:anim calcmode="lin" valueType="num">
                                      <p:cBhvr additive="base">
                                        <p:cTn id="13" dur="500" fill="hold"/>
                                        <p:tgtEl>
                                          <p:spTgt spid="23555"/>
                                        </p:tgtEl>
                                        <p:attrNameLst>
                                          <p:attrName>ppt_x</p:attrName>
                                        </p:attrNameLst>
                                      </p:cBhvr>
                                      <p:tavLst>
                                        <p:tav tm="0">
                                          <p:val>
                                            <p:strVal val="#ppt_x"/>
                                          </p:val>
                                        </p:tav>
                                        <p:tav tm="100000">
                                          <p:val>
                                            <p:strVal val="#ppt_x"/>
                                          </p:val>
                                        </p:tav>
                                      </p:tavLst>
                                    </p:anim>
                                    <p:anim calcmode="lin" valueType="num">
                                      <p:cBhvr additive="base">
                                        <p:cTn id="14" dur="500" fill="hold"/>
                                        <p:tgtEl>
                                          <p:spTgt spid="2355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554"/>
                                        </p:tgtEl>
                                        <p:attrNameLst>
                                          <p:attrName>style.visibility</p:attrName>
                                        </p:attrNameLst>
                                      </p:cBhvr>
                                      <p:to>
                                        <p:strVal val="visible"/>
                                      </p:to>
                                    </p:set>
                                    <p:anim calcmode="lin" valueType="num">
                                      <p:cBhvr additive="base">
                                        <p:cTn id="19" dur="500" fill="hold"/>
                                        <p:tgtEl>
                                          <p:spTgt spid="23554"/>
                                        </p:tgtEl>
                                        <p:attrNameLst>
                                          <p:attrName>ppt_x</p:attrName>
                                        </p:attrNameLst>
                                      </p:cBhvr>
                                      <p:tavLst>
                                        <p:tav tm="0">
                                          <p:val>
                                            <p:strVal val="#ppt_x"/>
                                          </p:val>
                                        </p:tav>
                                        <p:tav tm="100000">
                                          <p:val>
                                            <p:strVal val="#ppt_x"/>
                                          </p:val>
                                        </p:tav>
                                      </p:tavLst>
                                    </p:anim>
                                    <p:anim calcmode="lin" valueType="num">
                                      <p:cBhvr additive="base">
                                        <p:cTn id="20" dur="500" fill="hold"/>
                                        <p:tgtEl>
                                          <p:spTgt spid="2355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3557"/>
                                        </p:tgtEl>
                                        <p:attrNameLst>
                                          <p:attrName>style.visibility</p:attrName>
                                        </p:attrNameLst>
                                      </p:cBhvr>
                                      <p:to>
                                        <p:strVal val="visible"/>
                                      </p:to>
                                    </p:set>
                                    <p:anim calcmode="lin" valueType="num">
                                      <p:cBhvr additive="base">
                                        <p:cTn id="25" dur="500" fill="hold"/>
                                        <p:tgtEl>
                                          <p:spTgt spid="23557"/>
                                        </p:tgtEl>
                                        <p:attrNameLst>
                                          <p:attrName>ppt_x</p:attrName>
                                        </p:attrNameLst>
                                      </p:cBhvr>
                                      <p:tavLst>
                                        <p:tav tm="0">
                                          <p:val>
                                            <p:strVal val="#ppt_x"/>
                                          </p:val>
                                        </p:tav>
                                        <p:tav tm="100000">
                                          <p:val>
                                            <p:strVal val="#ppt_x"/>
                                          </p:val>
                                        </p:tav>
                                      </p:tavLst>
                                    </p:anim>
                                    <p:anim calcmode="lin" valueType="num">
                                      <p:cBhvr additive="base">
                                        <p:cTn id="26" dur="500" fill="hold"/>
                                        <p:tgtEl>
                                          <p:spTgt spid="235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Модуль 1 нормативка для слушателей\проект1\Фон\фон 2.jpg"/>
          <p:cNvPicPr>
            <a:picLocks noChangeAspect="1" noChangeArrowheads="1"/>
          </p:cNvPicPr>
          <p:nvPr/>
        </p:nvPicPr>
        <p:blipFill>
          <a:blip r:embed="rId2" cstate="print">
            <a:duotone>
              <a:prstClr val="black"/>
              <a:schemeClr val="accent3">
                <a:tint val="45000"/>
                <a:satMod val="400000"/>
              </a:schemeClr>
            </a:duotone>
            <a:extLst>
              <a:ext uri="{BEBA8EAE-BF5A-486C-A8C5-ECC9F3942E4B}">
                <a14:imgProps xmlns:a14="http://schemas.microsoft.com/office/drawing/2010/main" xmlns="">
                  <a14:imgLayer r:embed="rId3">
                    <a14:imgEffect>
                      <a14:saturation sat="0"/>
                    </a14:imgEffect>
                  </a14:imgLayer>
                </a14:imgProps>
              </a:ext>
              <a:ext uri="{28A0092B-C50C-407E-A947-70E740481C1C}">
                <a14:useLocalDpi xmlns:a14="http://schemas.microsoft.com/office/drawing/2010/main" xmlns="" val="0"/>
              </a:ext>
            </a:extLst>
          </a:blip>
          <a:srcRect b="7146"/>
          <a:stretch>
            <a:fillRect/>
          </a:stretch>
        </p:blipFill>
        <p:spPr bwMode="auto">
          <a:xfrm>
            <a:off x="0" y="0"/>
            <a:ext cx="9252554"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Заголовок 2"/>
          <p:cNvSpPr>
            <a:spLocks noGrp="1"/>
          </p:cNvSpPr>
          <p:nvPr>
            <p:ph type="title"/>
          </p:nvPr>
        </p:nvSpPr>
        <p:spPr/>
        <p:txBody>
          <a:bodyPr/>
          <a:lstStyle/>
          <a:p>
            <a:r>
              <a:rPr lang="en-US" sz="3200" b="1" dirty="0" smtClean="0">
                <a:solidFill>
                  <a:srgbClr val="FFCC66"/>
                </a:solidFill>
                <a:latin typeface="Times New Roman" pitchFamily="18" charset="0"/>
                <a:ea typeface="+mn-ea"/>
                <a:cs typeface="+mn-cs"/>
              </a:rPr>
              <a:t>https://</a:t>
            </a:r>
            <a:r>
              <a:rPr lang="en-US" sz="3200" b="1" dirty="0" smtClean="0">
                <a:solidFill>
                  <a:srgbClr val="FFCC66"/>
                </a:solidFill>
                <a:latin typeface="Times New Roman" pitchFamily="18" charset="0"/>
                <a:ea typeface="+mn-ea"/>
                <a:cs typeface="+mn-cs"/>
              </a:rPr>
              <a:t>pamyat-naroda.ru</a:t>
            </a:r>
            <a:endParaRPr lang="ru-RU" sz="3200" b="1" dirty="0" smtClean="0">
              <a:solidFill>
                <a:srgbClr val="FFCC66"/>
              </a:solidFill>
              <a:latin typeface="Times New Roman" pitchFamily="18" charset="0"/>
              <a:ea typeface="+mn-ea"/>
              <a:cs typeface="+mn-cs"/>
            </a:endParaRPr>
          </a:p>
        </p:txBody>
      </p:sp>
      <p:pic>
        <p:nvPicPr>
          <p:cNvPr id="1026" name="Picture 2"/>
          <p:cNvPicPr>
            <a:picLocks noChangeAspect="1" noChangeArrowheads="1"/>
          </p:cNvPicPr>
          <p:nvPr/>
        </p:nvPicPr>
        <p:blipFill>
          <a:blip r:embed="rId4" cstate="print"/>
          <a:srcRect t="6555" r="11503" b="4948"/>
          <a:stretch>
            <a:fillRect/>
          </a:stretch>
        </p:blipFill>
        <p:spPr bwMode="auto">
          <a:xfrm>
            <a:off x="0" y="1340767"/>
            <a:ext cx="9252520" cy="52045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G:\Модуль 1 нормативка для слушателей\проект1\Фон\фон 2.jpg"/>
          <p:cNvPicPr>
            <a:picLocks noChangeAspect="1" noChangeArrowheads="1"/>
          </p:cNvPicPr>
          <p:nvPr/>
        </p:nvPicPr>
        <p:blipFill>
          <a:blip r:embed="rId2" cstate="print">
            <a:duotone>
              <a:prstClr val="black"/>
              <a:schemeClr val="accent3">
                <a:tint val="45000"/>
                <a:satMod val="400000"/>
              </a:schemeClr>
            </a:duotone>
            <a:extLst>
              <a:ext uri="{BEBA8EAE-BF5A-486C-A8C5-ECC9F3942E4B}">
                <a14:imgProps xmlns:a14="http://schemas.microsoft.com/office/drawing/2010/main" xmlns="">
                  <a14:imgLayer r:embed="rId3">
                    <a14:imgEffect>
                      <a14:saturation sat="0"/>
                    </a14:imgEffect>
                  </a14:imgLayer>
                </a14:imgProps>
              </a:ext>
              <a:ext uri="{28A0092B-C50C-407E-A947-70E740481C1C}">
                <a14:useLocalDpi xmlns:a14="http://schemas.microsoft.com/office/drawing/2010/main" xmlns="" val="0"/>
              </a:ext>
            </a:extLst>
          </a:blip>
          <a:srcRect b="8013"/>
          <a:stretch>
            <a:fillRect/>
          </a:stretch>
        </p:blipFill>
        <p:spPr bwMode="auto">
          <a:xfrm>
            <a:off x="0" y="10553"/>
            <a:ext cx="9252554" cy="6847447"/>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539552" y="260648"/>
            <a:ext cx="7992888" cy="461665"/>
          </a:xfrm>
          <a:prstGeom prst="rect">
            <a:avLst/>
          </a:prstGeom>
          <a:noFill/>
        </p:spPr>
        <p:txBody>
          <a:bodyPr wrap="square" rtlCol="0">
            <a:spAutoFit/>
          </a:bodyPr>
          <a:lstStyle/>
          <a:p>
            <a:pPr algn="ctr"/>
            <a:r>
              <a:rPr lang="ru-RU" sz="2400" b="1" dirty="0" smtClean="0">
                <a:solidFill>
                  <a:srgbClr val="FFCC66"/>
                </a:solidFill>
                <a:latin typeface="Bookman Old Style" pitchFamily="18" charset="0"/>
                <a:cs typeface="Times New Roman" pitchFamily="18" charset="0"/>
              </a:rPr>
              <a:t>Шаг 2. Сбор дополнительной информации</a:t>
            </a:r>
          </a:p>
        </p:txBody>
      </p:sp>
      <p:sp>
        <p:nvSpPr>
          <p:cNvPr id="8" name="Горизонтальный свиток 7"/>
          <p:cNvSpPr/>
          <p:nvPr/>
        </p:nvSpPr>
        <p:spPr>
          <a:xfrm rot="16200000">
            <a:off x="1961456" y="-657200"/>
            <a:ext cx="5328592" cy="9036496"/>
          </a:xfrm>
          <a:prstGeom prst="horizontalScroll">
            <a:avLst>
              <a:gd name="adj" fmla="val 9110"/>
            </a:avLst>
          </a:prstGeom>
          <a:solidFill>
            <a:schemeClr val="accent3">
              <a:lumMod val="40000"/>
              <a:lumOff val="60000"/>
            </a:schemeClr>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TextBox 6"/>
          <p:cNvSpPr txBox="1"/>
          <p:nvPr/>
        </p:nvSpPr>
        <p:spPr>
          <a:xfrm>
            <a:off x="683568" y="1340768"/>
            <a:ext cx="7848872" cy="1631216"/>
          </a:xfrm>
          <a:prstGeom prst="rect">
            <a:avLst/>
          </a:prstGeom>
          <a:noFill/>
        </p:spPr>
        <p:txBody>
          <a:bodyPr wrap="square" rtlCol="0">
            <a:spAutoFit/>
          </a:bodyPr>
          <a:lstStyle/>
          <a:p>
            <a:r>
              <a:rPr lang="ru-RU" sz="2000" b="1" dirty="0" smtClean="0"/>
              <a:t> - </a:t>
            </a:r>
            <a:r>
              <a:rPr lang="ru-RU" sz="2000" b="1" dirty="0" smtClean="0">
                <a:solidFill>
                  <a:srgbClr val="003300"/>
                </a:solidFill>
                <a:latin typeface="Bookman Old Style" pitchFamily="18" charset="0"/>
                <a:cs typeface="Times New Roman" pitchFamily="18" charset="0"/>
              </a:rPr>
              <a:t>Сохранились ли письма?</a:t>
            </a:r>
          </a:p>
          <a:p>
            <a:pPr>
              <a:buFontTx/>
              <a:buChar char="-"/>
            </a:pPr>
            <a:r>
              <a:rPr lang="ru-RU" sz="2000" b="1" dirty="0" smtClean="0">
                <a:solidFill>
                  <a:srgbClr val="003300"/>
                </a:solidFill>
                <a:latin typeface="Bookman Old Style" pitchFamily="18" charset="0"/>
                <a:cs typeface="Times New Roman" pitchFamily="18" charset="0"/>
              </a:rPr>
              <a:t>Был ли он офицером? Заканчивал ли он училище?</a:t>
            </a:r>
          </a:p>
          <a:p>
            <a:pPr>
              <a:buFontTx/>
              <a:buChar char="-"/>
            </a:pPr>
            <a:r>
              <a:rPr lang="ru-RU" sz="2000" b="1" dirty="0" smtClean="0">
                <a:solidFill>
                  <a:srgbClr val="003300"/>
                </a:solidFill>
                <a:latin typeface="Bookman Old Style" pitchFamily="18" charset="0"/>
                <a:cs typeface="Times New Roman" pitchFamily="18" charset="0"/>
              </a:rPr>
              <a:t>Был ли ранен?</a:t>
            </a:r>
          </a:p>
          <a:p>
            <a:pPr>
              <a:buFontTx/>
              <a:buChar char="-"/>
            </a:pPr>
            <a:r>
              <a:rPr lang="ru-RU" sz="2000" b="1" dirty="0" smtClean="0">
                <a:solidFill>
                  <a:srgbClr val="003300"/>
                </a:solidFill>
                <a:latin typeface="Bookman Old Style" pitchFamily="18" charset="0"/>
                <a:cs typeface="Times New Roman" pitchFamily="18" charset="0"/>
              </a:rPr>
              <a:t>Есть ли фотография?</a:t>
            </a:r>
          </a:p>
          <a:p>
            <a:endParaRPr lang="ru-RU" sz="2000" b="1" dirty="0">
              <a:solidFill>
                <a:srgbClr val="003300"/>
              </a:solidFill>
              <a:latin typeface="Bookman Old Style" pitchFamily="18" charset="0"/>
              <a:cs typeface="Times New Roman" pitchFamily="18" charset="0"/>
            </a:endParaRPr>
          </a:p>
        </p:txBody>
      </p:sp>
      <p:pic>
        <p:nvPicPr>
          <p:cNvPr id="7170" name="Picture 2" descr="http://img-fotki.yandex.ru/get/3201/more7007.11/0_2735a_be639468_orig.jpg"/>
          <p:cNvPicPr>
            <a:picLocks noChangeAspect="1" noChangeArrowheads="1"/>
          </p:cNvPicPr>
          <p:nvPr/>
        </p:nvPicPr>
        <p:blipFill>
          <a:blip r:embed="rId4" cstate="print"/>
          <a:srcRect/>
          <a:stretch>
            <a:fillRect/>
          </a:stretch>
        </p:blipFill>
        <p:spPr bwMode="auto">
          <a:xfrm>
            <a:off x="1403648" y="2708920"/>
            <a:ext cx="2592288" cy="3948838"/>
          </a:xfrm>
          <a:prstGeom prst="rect">
            <a:avLst/>
          </a:prstGeom>
          <a:noFill/>
        </p:spPr>
      </p:pic>
      <p:pic>
        <p:nvPicPr>
          <p:cNvPr id="7172" name="Picture 4" descr="http://waralbum.ru/wp-content/uploads/2010/11/Kulichev1.jpg"/>
          <p:cNvPicPr>
            <a:picLocks noChangeAspect="1" noChangeArrowheads="1"/>
          </p:cNvPicPr>
          <p:nvPr/>
        </p:nvPicPr>
        <p:blipFill>
          <a:blip r:embed="rId5" cstate="print"/>
          <a:srcRect/>
          <a:stretch>
            <a:fillRect/>
          </a:stretch>
        </p:blipFill>
        <p:spPr bwMode="auto">
          <a:xfrm>
            <a:off x="4788024" y="2348880"/>
            <a:ext cx="3021315" cy="4320480"/>
          </a:xfrm>
          <a:prstGeom prst="rect">
            <a:avLst/>
          </a:prstGeom>
          <a:noFill/>
        </p:spPr>
      </p:pic>
    </p:spTree>
    <p:extLst>
      <p:ext uri="{BB962C8B-B14F-4D97-AF65-F5344CB8AC3E}">
        <p14:creationId xmlns:p14="http://schemas.microsoft.com/office/powerpoint/2010/main" xmlns="" val="3315978309"/>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Модуль 1 нормативка для слушателей\проект1\Фон\фон 2.jpg"/>
          <p:cNvPicPr>
            <a:picLocks noChangeAspect="1" noChangeArrowheads="1"/>
          </p:cNvPicPr>
          <p:nvPr/>
        </p:nvPicPr>
        <p:blipFill>
          <a:blip r:embed="rId2" cstate="print">
            <a:duotone>
              <a:prstClr val="black"/>
              <a:schemeClr val="accent3">
                <a:tint val="45000"/>
                <a:satMod val="400000"/>
              </a:schemeClr>
            </a:duotone>
            <a:extLst>
              <a:ext uri="{BEBA8EAE-BF5A-486C-A8C5-ECC9F3942E4B}">
                <a14:imgProps xmlns:a14="http://schemas.microsoft.com/office/drawing/2010/main" xmlns="">
                  <a14:imgLayer r:embed="rId3">
                    <a14:imgEffect>
                      <a14:saturation sat="0"/>
                    </a14:imgEffect>
                  </a14:imgLayer>
                </a14:imgProps>
              </a:ext>
              <a:ext uri="{28A0092B-C50C-407E-A947-70E740481C1C}">
                <a14:useLocalDpi xmlns:a14="http://schemas.microsoft.com/office/drawing/2010/main" xmlns="" val="0"/>
              </a:ext>
            </a:extLst>
          </a:blip>
          <a:srcRect b="8042"/>
          <a:stretch>
            <a:fillRect/>
          </a:stretch>
        </p:blipFill>
        <p:spPr bwMode="auto">
          <a:xfrm>
            <a:off x="-4517" y="0"/>
            <a:ext cx="9252554"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Прямоугольник 5"/>
          <p:cNvSpPr>
            <a:spLocks noChangeArrowheads="1"/>
          </p:cNvSpPr>
          <p:nvPr/>
        </p:nvSpPr>
        <p:spPr bwMode="auto">
          <a:xfrm>
            <a:off x="611560" y="0"/>
            <a:ext cx="7704782" cy="1200329"/>
          </a:xfrm>
          <a:prstGeom prst="rect">
            <a:avLst/>
          </a:prstGeom>
          <a:noFill/>
          <a:ln w="9525">
            <a:noFill/>
            <a:miter lim="800000"/>
            <a:headEnd/>
            <a:tailEnd/>
          </a:ln>
        </p:spPr>
        <p:txBody>
          <a:bodyPr wrap="square">
            <a:spAutoFit/>
          </a:bodyPr>
          <a:lstStyle/>
          <a:p>
            <a:r>
              <a:rPr lang="ru-RU" sz="2400" b="1" u="sng" dirty="0">
                <a:solidFill>
                  <a:srgbClr val="FFDE9B"/>
                </a:solidFill>
                <a:latin typeface="Times New Roman" pitchFamily="18" charset="0"/>
                <a:cs typeface="Times New Roman" pitchFamily="18" charset="0"/>
              </a:rPr>
              <a:t> </a:t>
            </a:r>
            <a:endParaRPr lang="ru-RU" sz="2400" b="1" u="sng" dirty="0" smtClean="0">
              <a:solidFill>
                <a:srgbClr val="FFDE9B"/>
              </a:solidFill>
              <a:latin typeface="Times New Roman" pitchFamily="18" charset="0"/>
              <a:cs typeface="Times New Roman" pitchFamily="18" charset="0"/>
            </a:endParaRPr>
          </a:p>
          <a:p>
            <a:pPr algn="ctr"/>
            <a:r>
              <a:rPr lang="ru-RU" sz="2400" b="1" dirty="0" smtClean="0">
                <a:solidFill>
                  <a:srgbClr val="FFCC66"/>
                </a:solidFill>
                <a:latin typeface="Bookman Old Style" pitchFamily="18" charset="0"/>
                <a:cs typeface="Times New Roman" pitchFamily="18" charset="0"/>
              </a:rPr>
              <a:t>Шаг 3. Где еще искать в Интернете</a:t>
            </a:r>
          </a:p>
          <a:p>
            <a:r>
              <a:rPr lang="ru-RU" sz="2400" b="1" dirty="0" smtClean="0">
                <a:solidFill>
                  <a:srgbClr val="FFCC66"/>
                </a:solidFill>
                <a:latin typeface="Bookman Old Style" pitchFamily="18" charset="0"/>
                <a:cs typeface="Times New Roman" pitchFamily="18" charset="0"/>
              </a:rPr>
              <a:t> </a:t>
            </a:r>
            <a:endParaRPr lang="ru-RU" sz="2400" b="1" dirty="0">
              <a:solidFill>
                <a:srgbClr val="FFCC66"/>
              </a:solidFill>
              <a:latin typeface="Bookman Old Style" pitchFamily="18" charset="0"/>
              <a:cs typeface="Times New Roman" pitchFamily="18" charset="0"/>
            </a:endParaRPr>
          </a:p>
        </p:txBody>
      </p:sp>
      <p:sp>
        <p:nvSpPr>
          <p:cNvPr id="8" name="Горизонтальный свиток 7"/>
          <p:cNvSpPr/>
          <p:nvPr/>
        </p:nvSpPr>
        <p:spPr>
          <a:xfrm>
            <a:off x="395536" y="476672"/>
            <a:ext cx="8352928" cy="4968552"/>
          </a:xfrm>
          <a:prstGeom prst="horizontalScroll">
            <a:avLst>
              <a:gd name="adj" fmla="val 9110"/>
            </a:avLst>
          </a:prstGeom>
          <a:solidFill>
            <a:schemeClr val="accent3">
              <a:lumMod val="40000"/>
              <a:lumOff val="60000"/>
            </a:schemeClr>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971600" y="1124744"/>
            <a:ext cx="7258943" cy="2554545"/>
          </a:xfrm>
          <a:prstGeom prst="rect">
            <a:avLst/>
          </a:prstGeom>
        </p:spPr>
        <p:txBody>
          <a:bodyPr wrap="square">
            <a:spAutoFit/>
          </a:bodyPr>
          <a:lstStyle/>
          <a:p>
            <a:pPr>
              <a:buFont typeface="Calibri" pitchFamily="34" charset="0"/>
              <a:buAutoNum type="arabicParenR"/>
            </a:pPr>
            <a:r>
              <a:rPr lang="ru-RU" sz="2000" b="1" dirty="0" smtClean="0">
                <a:solidFill>
                  <a:srgbClr val="003300"/>
                </a:solidFill>
                <a:latin typeface="Bookman Old Style" pitchFamily="18" charset="0"/>
                <a:cs typeface="Times New Roman" pitchFamily="18" charset="0"/>
              </a:rPr>
              <a:t>Военная литература</a:t>
            </a:r>
          </a:p>
          <a:p>
            <a:r>
              <a:rPr lang="ru-RU" sz="2000" b="1" dirty="0" smtClean="0">
                <a:solidFill>
                  <a:srgbClr val="003300"/>
                </a:solidFill>
                <a:latin typeface="Bookman Old Style" pitchFamily="18" charset="0"/>
                <a:cs typeface="Times New Roman" pitchFamily="18" charset="0"/>
                <a:hlinkClick r:id="rId4"/>
              </a:rPr>
              <a:t>http://militera.lib.ru/</a:t>
            </a:r>
            <a:endParaRPr lang="ru-RU" sz="2000" b="1" dirty="0" smtClean="0">
              <a:solidFill>
                <a:srgbClr val="003300"/>
              </a:solidFill>
              <a:latin typeface="Bookman Old Style" pitchFamily="18" charset="0"/>
              <a:cs typeface="Times New Roman" pitchFamily="18" charset="0"/>
            </a:endParaRPr>
          </a:p>
          <a:p>
            <a:r>
              <a:rPr lang="ru-RU" sz="2000" b="1" dirty="0" smtClean="0">
                <a:solidFill>
                  <a:srgbClr val="003300"/>
                </a:solidFill>
                <a:latin typeface="Bookman Old Style" pitchFamily="18" charset="0"/>
                <a:cs typeface="Times New Roman" pitchFamily="18" charset="0"/>
              </a:rPr>
              <a:t>2)</a:t>
            </a:r>
            <a:r>
              <a:rPr lang="ru-RU" sz="2000" b="1" dirty="0" err="1" smtClean="0">
                <a:solidFill>
                  <a:srgbClr val="003300"/>
                </a:solidFill>
                <a:latin typeface="Bookman Old Style" pitchFamily="18" charset="0"/>
                <a:cs typeface="Times New Roman" pitchFamily="18" charset="0"/>
              </a:rPr>
              <a:t>Солдат.ру</a:t>
            </a:r>
            <a:endParaRPr lang="ru-RU" sz="2000" b="1" dirty="0" smtClean="0">
              <a:solidFill>
                <a:srgbClr val="003300"/>
              </a:solidFill>
              <a:latin typeface="Bookman Old Style" pitchFamily="18" charset="0"/>
              <a:cs typeface="Times New Roman" pitchFamily="18" charset="0"/>
            </a:endParaRPr>
          </a:p>
          <a:p>
            <a:r>
              <a:rPr lang="ru-RU" sz="2000" b="1" dirty="0" smtClean="0">
                <a:solidFill>
                  <a:srgbClr val="003300"/>
                </a:solidFill>
                <a:latin typeface="Bookman Old Style" pitchFamily="18" charset="0"/>
                <a:cs typeface="Times New Roman" pitchFamily="18" charset="0"/>
                <a:hlinkClick r:id="rId5"/>
              </a:rPr>
              <a:t>http://soldat.ru</a:t>
            </a:r>
            <a:endParaRPr lang="ru-RU" sz="2000" b="1" dirty="0" smtClean="0">
              <a:solidFill>
                <a:srgbClr val="003300"/>
              </a:solidFill>
              <a:latin typeface="Bookman Old Style" pitchFamily="18" charset="0"/>
              <a:cs typeface="Times New Roman" pitchFamily="18" charset="0"/>
            </a:endParaRPr>
          </a:p>
          <a:p>
            <a:r>
              <a:rPr lang="ru-RU" sz="2000" b="1" dirty="0" err="1" smtClean="0">
                <a:solidFill>
                  <a:srgbClr val="003300"/>
                </a:solidFill>
                <a:latin typeface="Bookman Old Style" pitchFamily="18" charset="0"/>
                <a:cs typeface="Times New Roman" pitchFamily="18" charset="0"/>
              </a:rPr>
              <a:t>Солдат.ру</a:t>
            </a:r>
            <a:r>
              <a:rPr lang="ru-RU" sz="2000" b="1" dirty="0" smtClean="0">
                <a:solidFill>
                  <a:srgbClr val="003300"/>
                </a:solidFill>
                <a:latin typeface="Bookman Old Style" pitchFamily="18" charset="0"/>
                <a:cs typeface="Times New Roman" pitchFamily="18" charset="0"/>
              </a:rPr>
              <a:t> форум </a:t>
            </a:r>
            <a:r>
              <a:rPr lang="ru-RU" sz="2000" b="1" dirty="0" smtClean="0">
                <a:solidFill>
                  <a:srgbClr val="003300"/>
                </a:solidFill>
                <a:latin typeface="Bookman Old Style" pitchFamily="18" charset="0"/>
                <a:cs typeface="Times New Roman" pitchFamily="18" charset="0"/>
                <a:hlinkClick r:id="rId6"/>
              </a:rPr>
              <a:t>http://soldat.ru/forum/</a:t>
            </a:r>
            <a:endParaRPr lang="ru-RU" sz="2000" b="1" dirty="0" smtClean="0">
              <a:solidFill>
                <a:srgbClr val="003300"/>
              </a:solidFill>
              <a:latin typeface="Bookman Old Style" pitchFamily="18" charset="0"/>
              <a:cs typeface="Times New Roman" pitchFamily="18" charset="0"/>
            </a:endParaRPr>
          </a:p>
          <a:p>
            <a:endParaRPr lang="ru-RU" sz="2000" b="1" dirty="0" smtClean="0">
              <a:solidFill>
                <a:srgbClr val="003300"/>
              </a:solidFill>
              <a:latin typeface="Bookman Old Style" pitchFamily="18" charset="0"/>
              <a:cs typeface="Times New Roman" pitchFamily="18" charset="0"/>
            </a:endParaRPr>
          </a:p>
          <a:p>
            <a:endParaRPr lang="ru-RU" sz="2000" b="1" dirty="0" smtClean="0">
              <a:solidFill>
                <a:srgbClr val="003300"/>
              </a:solidFill>
              <a:latin typeface="Bookman Old Style" pitchFamily="18" charset="0"/>
              <a:cs typeface="Times New Roman" pitchFamily="18" charset="0"/>
            </a:endParaRPr>
          </a:p>
          <a:p>
            <a:endParaRPr lang="ru-RU" sz="2000" b="1" dirty="0">
              <a:solidFill>
                <a:srgbClr val="003300"/>
              </a:solidFill>
              <a:latin typeface="Bookman Old Style" pitchFamily="18" charset="0"/>
              <a:cs typeface="Times New Roman" pitchFamily="18" charset="0"/>
            </a:endParaRPr>
          </a:p>
        </p:txBody>
      </p:sp>
      <p:pic>
        <p:nvPicPr>
          <p:cNvPr id="16386" name="Picture 2" descr="https://foma.ru/wp-content/uploads/2015/05/poisk-5.jpg"/>
          <p:cNvPicPr>
            <a:picLocks noChangeAspect="1" noChangeArrowheads="1"/>
          </p:cNvPicPr>
          <p:nvPr/>
        </p:nvPicPr>
        <p:blipFill>
          <a:blip r:embed="rId7" cstate="print"/>
          <a:srcRect/>
          <a:stretch>
            <a:fillRect/>
          </a:stretch>
        </p:blipFill>
        <p:spPr bwMode="auto">
          <a:xfrm>
            <a:off x="611560" y="2924944"/>
            <a:ext cx="8060226" cy="1299444"/>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500"/>
                                        <p:tgtEl>
                                          <p:spTgt spid="7">
                                            <p:txEl>
                                              <p:pRg st="0" end="0"/>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fade">
                                      <p:cBhvr>
                                        <p:cTn id="20" dur="500"/>
                                        <p:tgtEl>
                                          <p:spTgt spid="7">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Effect transition="in" filter="fade">
                                      <p:cBhvr>
                                        <p:cTn id="23" dur="500"/>
                                        <p:tgtEl>
                                          <p:spTgt spid="7">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7">
                                            <p:txEl>
                                              <p:pRg st="4" end="4"/>
                                            </p:txEl>
                                          </p:spTgt>
                                        </p:tgtEl>
                                        <p:attrNameLst>
                                          <p:attrName>style.visibility</p:attrName>
                                        </p:attrNameLst>
                                      </p:cBhvr>
                                      <p:to>
                                        <p:strVal val="visible"/>
                                      </p:to>
                                    </p:set>
                                    <p:animEffect transition="in" filter="fade">
                                      <p:cBhvr>
                                        <p:cTn id="26"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G:\Модуль 1 нормативка для слушателей\проект1\Фон\фон 2.jpg"/>
          <p:cNvPicPr>
            <a:picLocks noChangeAspect="1" noChangeArrowheads="1"/>
          </p:cNvPicPr>
          <p:nvPr/>
        </p:nvPicPr>
        <p:blipFill>
          <a:blip r:embed="rId2" cstate="print">
            <a:duotone>
              <a:prstClr val="black"/>
              <a:schemeClr val="accent3">
                <a:tint val="45000"/>
                <a:satMod val="400000"/>
              </a:schemeClr>
            </a:duotone>
            <a:extLst>
              <a:ext uri="{BEBA8EAE-BF5A-486C-A8C5-ECC9F3942E4B}">
                <a14:imgProps xmlns:a14="http://schemas.microsoft.com/office/drawing/2010/main" xmlns="">
                  <a14:imgLayer r:embed="rId3">
                    <a14:imgEffect>
                      <a14:saturation sat="0"/>
                    </a14:imgEffect>
                  </a14:imgLayer>
                </a14:imgProps>
              </a:ext>
              <a:ext uri="{28A0092B-C50C-407E-A947-70E740481C1C}">
                <a14:useLocalDpi xmlns:a14="http://schemas.microsoft.com/office/drawing/2010/main" xmlns="" val="0"/>
              </a:ext>
            </a:extLst>
          </a:blip>
          <a:srcRect/>
          <a:stretch>
            <a:fillRect/>
          </a:stretch>
        </p:blipFill>
        <p:spPr bwMode="auto">
          <a:xfrm>
            <a:off x="-4517" y="0"/>
            <a:ext cx="9252554" cy="6861066"/>
          </a:xfrm>
          <a:prstGeom prst="rect">
            <a:avLst/>
          </a:prstGeom>
          <a:noFill/>
          <a:extLst>
            <a:ext uri="{909E8E84-426E-40DD-AFC4-6F175D3DCCD1}">
              <a14:hiddenFill xmlns:a14="http://schemas.microsoft.com/office/drawing/2010/main" xmlns="">
                <a:solidFill>
                  <a:srgbClr val="FFFFFF"/>
                </a:solidFill>
              </a14:hiddenFill>
            </a:ext>
          </a:extLst>
        </p:spPr>
      </p:pic>
      <p:pic>
        <p:nvPicPr>
          <p:cNvPr id="5122" name="Picture 2" descr="Работа в ЦАМО: впечатления, советы, рекомендации"/>
          <p:cNvPicPr>
            <a:picLocks noChangeAspect="1" noChangeArrowheads="1"/>
          </p:cNvPicPr>
          <p:nvPr/>
        </p:nvPicPr>
        <p:blipFill>
          <a:blip r:embed="rId4" cstate="print">
            <a:extLst/>
          </a:blip>
          <a:srcRect/>
          <a:stretch>
            <a:fillRect/>
          </a:stretch>
        </p:blipFill>
        <p:spPr bwMode="auto">
          <a:xfrm>
            <a:off x="611560" y="4149080"/>
            <a:ext cx="3456384" cy="2592288"/>
          </a:xfrm>
          <a:prstGeom prst="rect">
            <a:avLst/>
          </a:prstGeom>
          <a:noFill/>
          <a:ln>
            <a:noFill/>
          </a:ln>
          <a:extLst/>
        </p:spPr>
      </p:pic>
      <p:sp>
        <p:nvSpPr>
          <p:cNvPr id="6" name="Горизонтальный свиток 5"/>
          <p:cNvSpPr/>
          <p:nvPr/>
        </p:nvSpPr>
        <p:spPr>
          <a:xfrm>
            <a:off x="179512" y="1340768"/>
            <a:ext cx="8856984" cy="3168352"/>
          </a:xfrm>
          <a:prstGeom prst="horizontalScroll">
            <a:avLst>
              <a:gd name="adj" fmla="val 9110"/>
            </a:avLst>
          </a:prstGeom>
          <a:solidFill>
            <a:schemeClr val="accent3">
              <a:lumMod val="40000"/>
              <a:lumOff val="60000"/>
            </a:schemeClr>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683568" y="260648"/>
            <a:ext cx="8064896" cy="4001095"/>
          </a:xfrm>
          <a:prstGeom prst="rect">
            <a:avLst/>
          </a:prstGeom>
          <a:noFill/>
        </p:spPr>
        <p:txBody>
          <a:bodyPr wrap="square">
            <a:spAutoFit/>
          </a:bodyPr>
          <a:lstStyle/>
          <a:p>
            <a:pPr fontAlgn="auto">
              <a:spcBef>
                <a:spcPts val="0"/>
              </a:spcBef>
              <a:spcAft>
                <a:spcPts val="0"/>
              </a:spcAft>
              <a:defRPr/>
            </a:pPr>
            <a:r>
              <a:rPr lang="ru-RU" sz="2800" b="1" dirty="0" smtClean="0">
                <a:solidFill>
                  <a:srgbClr val="FFCC66"/>
                </a:solidFill>
                <a:latin typeface="Times New Roman" pitchFamily="18" charset="0"/>
                <a:cs typeface="Times New Roman" pitchFamily="18" charset="0"/>
              </a:rPr>
              <a:t> </a:t>
            </a:r>
            <a:r>
              <a:rPr lang="ru-RU" sz="2800" dirty="0" smtClean="0"/>
              <a:t> </a:t>
            </a:r>
            <a:r>
              <a:rPr lang="ru-RU" sz="2200" b="1" dirty="0" smtClean="0">
                <a:solidFill>
                  <a:srgbClr val="FFCC66"/>
                </a:solidFill>
                <a:latin typeface="Bookman Old Style" pitchFamily="18" charset="0"/>
              </a:rPr>
              <a:t>Шаг 4. Пишем заказное письмо-запрос в Центральный архив Министерства Обороны (ЦАМО)</a:t>
            </a:r>
          </a:p>
          <a:p>
            <a:pPr fontAlgn="auto">
              <a:spcBef>
                <a:spcPts val="0"/>
              </a:spcBef>
              <a:spcAft>
                <a:spcPts val="0"/>
              </a:spcAft>
              <a:defRPr/>
            </a:pPr>
            <a:endParaRPr lang="ru-RU" sz="2200" b="1" dirty="0">
              <a:solidFill>
                <a:srgbClr val="FFCC66"/>
              </a:solidFill>
              <a:latin typeface="Bookman Old Style" pitchFamily="18" charset="0"/>
              <a:cs typeface="Times New Roman" pitchFamily="18" charset="0"/>
            </a:endParaRPr>
          </a:p>
          <a:p>
            <a:r>
              <a:rPr lang="ru-RU" sz="2000" b="1" dirty="0" smtClean="0">
                <a:solidFill>
                  <a:srgbClr val="003300"/>
                </a:solidFill>
                <a:latin typeface="Bookman Old Style" pitchFamily="18" charset="0"/>
                <a:cs typeface="Times New Roman" pitchFamily="18" charset="0"/>
              </a:rPr>
              <a:t>Центральный архив Министерства Обороны</a:t>
            </a:r>
          </a:p>
          <a:p>
            <a:r>
              <a:rPr lang="ru-RU" sz="2000" b="1" dirty="0" smtClean="0">
                <a:solidFill>
                  <a:srgbClr val="003300"/>
                </a:solidFill>
                <a:latin typeface="Bookman Old Style" pitchFamily="18" charset="0"/>
                <a:cs typeface="Times New Roman" pitchFamily="18" charset="0"/>
                <a:hlinkClick r:id="rId5"/>
              </a:rPr>
              <a:t>http://archive.mil.ru</a:t>
            </a:r>
            <a:r>
              <a:rPr lang="ru-RU" sz="2000" b="1" dirty="0" smtClean="0">
                <a:solidFill>
                  <a:srgbClr val="003300"/>
                </a:solidFill>
                <a:latin typeface="Bookman Old Style" pitchFamily="18" charset="0"/>
                <a:cs typeface="Times New Roman" pitchFamily="18" charset="0"/>
              </a:rPr>
              <a:t> </a:t>
            </a:r>
          </a:p>
          <a:p>
            <a:r>
              <a:rPr lang="ru-RU" sz="2000" b="1" dirty="0" smtClean="0">
                <a:solidFill>
                  <a:srgbClr val="003300"/>
                </a:solidFill>
                <a:latin typeface="Bookman Old Style" pitchFamily="18" charset="0"/>
                <a:cs typeface="Times New Roman" pitchFamily="18" charset="0"/>
              </a:rPr>
              <a:t>телефоны: 8 (4967) 69-90-05, 8 (4967) 52-76-68</a:t>
            </a:r>
          </a:p>
          <a:p>
            <a:r>
              <a:rPr lang="ru-RU" sz="2000" b="1" dirty="0" smtClean="0">
                <a:solidFill>
                  <a:srgbClr val="003300"/>
                </a:solidFill>
                <a:latin typeface="Bookman Old Style" pitchFamily="18" charset="0"/>
                <a:cs typeface="Times New Roman" pitchFamily="18" charset="0"/>
              </a:rPr>
              <a:t>Также можно отправить запрос по почте.</a:t>
            </a:r>
          </a:p>
          <a:p>
            <a:r>
              <a:rPr lang="ru-RU" sz="2000" b="1" dirty="0" smtClean="0">
                <a:solidFill>
                  <a:srgbClr val="003300"/>
                </a:solidFill>
                <a:latin typeface="Bookman Old Style" pitchFamily="18" charset="0"/>
                <a:cs typeface="Times New Roman" pitchFamily="18" charset="0"/>
              </a:rPr>
              <a:t>При этом отправлять его нужно только заказным (!) письмом. </a:t>
            </a:r>
          </a:p>
          <a:p>
            <a:r>
              <a:rPr lang="ru-RU" sz="2000" b="1" dirty="0" smtClean="0">
                <a:solidFill>
                  <a:srgbClr val="003300"/>
                </a:solidFill>
                <a:latin typeface="Bookman Old Style" pitchFamily="18" charset="0"/>
                <a:cs typeface="Times New Roman" pitchFamily="18" charset="0"/>
              </a:rPr>
              <a:t>Адрес: 142100, Московская область, г. Подольск, ул. Кирова, 74</a:t>
            </a:r>
          </a:p>
        </p:txBody>
      </p:sp>
      <p:pic>
        <p:nvPicPr>
          <p:cNvPr id="7" name="Picture 2" descr="C:\Users\ученик\Desktop\Конкурс проектов Урал ВОВ\Урал ВОВ Нетунаева Ирина\georg.png"/>
          <p:cNvPicPr>
            <a:picLocks noChangeAspect="1" noChangeArrowheads="1"/>
          </p:cNvPicPr>
          <p:nvPr/>
        </p:nvPicPr>
        <p:blipFill>
          <a:blip r:embed="rId6" cstate="print"/>
          <a:srcRect/>
          <a:stretch>
            <a:fillRect/>
          </a:stretch>
        </p:blipFill>
        <p:spPr bwMode="auto">
          <a:xfrm>
            <a:off x="4535488" y="5157192"/>
            <a:ext cx="4608512" cy="1401182"/>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122"/>
                                        </p:tgtEl>
                                        <p:attrNameLst>
                                          <p:attrName>style.visibility</p:attrName>
                                        </p:attrNameLst>
                                      </p:cBhvr>
                                      <p:to>
                                        <p:strVal val="visible"/>
                                      </p:to>
                                    </p:set>
                                    <p:animEffect transition="in" filter="fade">
                                      <p:cBhvr>
                                        <p:cTn id="11"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G:\Модуль 1 нормативка для слушателей\проект1\Фон\фон 2.jpg"/>
          <p:cNvPicPr>
            <a:picLocks noChangeAspect="1" noChangeArrowheads="1"/>
          </p:cNvPicPr>
          <p:nvPr/>
        </p:nvPicPr>
        <p:blipFill>
          <a:blip r:embed="rId2" cstate="print">
            <a:duotone>
              <a:prstClr val="black"/>
              <a:schemeClr val="accent3">
                <a:tint val="45000"/>
                <a:satMod val="400000"/>
              </a:schemeClr>
            </a:duotone>
            <a:extLst>
              <a:ext uri="{BEBA8EAE-BF5A-486C-A8C5-ECC9F3942E4B}">
                <a14:imgProps xmlns:a14="http://schemas.microsoft.com/office/drawing/2010/main" xmlns="">
                  <a14:imgLayer r:embed="rId3">
                    <a14:imgEffect>
                      <a14:saturation sat="0"/>
                    </a14:imgEffect>
                  </a14:imgLayer>
                </a14:imgProps>
              </a:ext>
              <a:ext uri="{28A0092B-C50C-407E-A947-70E740481C1C}">
                <a14:useLocalDpi xmlns:a14="http://schemas.microsoft.com/office/drawing/2010/main" xmlns="" val="0"/>
              </a:ext>
            </a:extLst>
          </a:blip>
          <a:srcRect b="8195"/>
          <a:stretch>
            <a:fillRect/>
          </a:stretch>
        </p:blipFill>
        <p:spPr bwMode="auto">
          <a:xfrm>
            <a:off x="0" y="1"/>
            <a:ext cx="9252554"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Прямоугольник 4"/>
          <p:cNvSpPr>
            <a:spLocks noChangeArrowheads="1"/>
          </p:cNvSpPr>
          <p:nvPr/>
        </p:nvSpPr>
        <p:spPr bwMode="auto">
          <a:xfrm>
            <a:off x="251520" y="1595021"/>
            <a:ext cx="4644008" cy="5262979"/>
          </a:xfrm>
          <a:prstGeom prst="rect">
            <a:avLst/>
          </a:prstGeom>
          <a:noFill/>
          <a:ln w="9525">
            <a:noFill/>
            <a:miter lim="800000"/>
            <a:headEnd/>
            <a:tailEnd/>
          </a:ln>
        </p:spPr>
        <p:txBody>
          <a:bodyPr wrap="square">
            <a:spAutoFit/>
          </a:bodyPr>
          <a:lstStyle/>
          <a:p>
            <a:pPr marL="457200" indent="-457200"/>
            <a:r>
              <a:rPr lang="ru-RU" sz="2400" dirty="0" smtClean="0">
                <a:solidFill>
                  <a:srgbClr val="FFFFCC"/>
                </a:solidFill>
                <a:latin typeface="Times New Roman" pitchFamily="18" charset="0"/>
                <a:cs typeface="Times New Roman" pitchFamily="18" charset="0"/>
              </a:rPr>
              <a:t>И</a:t>
            </a:r>
            <a:r>
              <a:rPr lang="ru-RU" sz="2400" b="1" dirty="0" smtClean="0">
                <a:solidFill>
                  <a:srgbClr val="FFFFCC"/>
                </a:solidFill>
                <a:latin typeface="Times New Roman" pitchFamily="18" charset="0"/>
                <a:cs typeface="Times New Roman" pitchFamily="18" charset="0"/>
              </a:rPr>
              <a:t>нформация по технологии поиска:</a:t>
            </a:r>
          </a:p>
          <a:p>
            <a:pPr marL="457200" indent="-457200">
              <a:buFont typeface="Calibri" pitchFamily="34" charset="0"/>
              <a:buAutoNum type="arabicParenR"/>
            </a:pPr>
            <a:r>
              <a:rPr lang="ru-RU" sz="2400" b="1" dirty="0" smtClean="0">
                <a:solidFill>
                  <a:srgbClr val="FFFFCC"/>
                </a:solidFill>
                <a:latin typeface="Times New Roman" pitchFamily="18" charset="0"/>
                <a:cs typeface="Times New Roman" pitchFamily="18" charset="0"/>
              </a:rPr>
              <a:t>http://www.soldat.ru/doc/search/destiny/2_home.html</a:t>
            </a:r>
          </a:p>
          <a:p>
            <a:pPr marL="457200" indent="-457200">
              <a:buFont typeface="Calibri" pitchFamily="34" charset="0"/>
              <a:buAutoNum type="arabicParenR"/>
            </a:pPr>
            <a:endParaRPr lang="ru-RU" sz="2400" b="1" dirty="0" smtClean="0">
              <a:solidFill>
                <a:srgbClr val="FFFFCC"/>
              </a:solidFill>
              <a:latin typeface="Times New Roman" pitchFamily="18" charset="0"/>
              <a:cs typeface="Times New Roman" pitchFamily="18" charset="0"/>
            </a:endParaRPr>
          </a:p>
          <a:p>
            <a:pPr marL="457200" indent="-457200">
              <a:buFont typeface="Calibri" pitchFamily="34" charset="0"/>
              <a:buAutoNum type="arabicParenR"/>
            </a:pPr>
            <a:r>
              <a:rPr lang="ru-RU" sz="2400" b="1" dirty="0" smtClean="0">
                <a:solidFill>
                  <a:srgbClr val="FFFFCC"/>
                </a:solidFill>
                <a:latin typeface="Times New Roman" pitchFamily="18" charset="0"/>
                <a:cs typeface="Times New Roman" pitchFamily="18" charset="0"/>
              </a:rPr>
              <a:t>http://www.moypolk.ru/ishchu-soldata</a:t>
            </a:r>
          </a:p>
          <a:p>
            <a:pPr marL="457200" indent="-457200">
              <a:buFont typeface="Calibri" pitchFamily="34" charset="0"/>
              <a:buAutoNum type="arabicParenR"/>
            </a:pPr>
            <a:endParaRPr lang="ru-RU" sz="2400" b="1" dirty="0" smtClean="0">
              <a:solidFill>
                <a:srgbClr val="FFFFCC"/>
              </a:solidFill>
              <a:latin typeface="Times New Roman" pitchFamily="18" charset="0"/>
              <a:cs typeface="Times New Roman" pitchFamily="18" charset="0"/>
            </a:endParaRPr>
          </a:p>
          <a:p>
            <a:pPr marL="457200" indent="-457200">
              <a:buFont typeface="Calibri" pitchFamily="34" charset="0"/>
              <a:buAutoNum type="arabicParenR"/>
            </a:pPr>
            <a:r>
              <a:rPr lang="ru-RU" sz="2400" b="1" dirty="0" smtClean="0">
                <a:solidFill>
                  <a:srgbClr val="FFFFCC"/>
                </a:solidFill>
                <a:latin typeface="Times New Roman" pitchFamily="18" charset="0"/>
                <a:cs typeface="Times New Roman" pitchFamily="18" charset="0"/>
              </a:rPr>
              <a:t>http://forum.vgd.ru/109/</a:t>
            </a:r>
          </a:p>
          <a:p>
            <a:pPr marL="457200" indent="-457200">
              <a:buFont typeface="Calibri" pitchFamily="34" charset="0"/>
              <a:buAutoNum type="arabicParenR"/>
            </a:pPr>
            <a:endParaRPr lang="ru-RU" sz="2400" b="1" dirty="0" smtClean="0">
              <a:solidFill>
                <a:srgbClr val="FFFFCC"/>
              </a:solidFill>
              <a:latin typeface="Times New Roman" pitchFamily="18" charset="0"/>
              <a:cs typeface="Times New Roman" pitchFamily="18" charset="0"/>
            </a:endParaRPr>
          </a:p>
          <a:p>
            <a:pPr marL="457200" indent="-457200">
              <a:buFont typeface="Calibri" pitchFamily="34" charset="0"/>
              <a:buAutoNum type="arabicParenR"/>
            </a:pPr>
            <a:r>
              <a:rPr lang="ru-RU" sz="2400" b="1" dirty="0" smtClean="0">
                <a:solidFill>
                  <a:srgbClr val="FFFFCC"/>
                </a:solidFill>
                <a:latin typeface="Times New Roman" pitchFamily="18" charset="0"/>
                <a:cs typeface="Times New Roman" pitchFamily="18" charset="0"/>
              </a:rPr>
              <a:t>http://forum.vgd.ru/11/12521</a:t>
            </a:r>
          </a:p>
          <a:p>
            <a:pPr marL="457200" indent="-457200">
              <a:buFont typeface="Calibri" pitchFamily="34" charset="0"/>
              <a:buAutoNum type="arabicParenR"/>
            </a:pPr>
            <a:endParaRPr lang="ru-RU" sz="2400" b="1" dirty="0" smtClean="0">
              <a:solidFill>
                <a:srgbClr val="FFFFCC"/>
              </a:solidFill>
              <a:latin typeface="Times New Roman" pitchFamily="18" charset="0"/>
              <a:cs typeface="Times New Roman" pitchFamily="18" charset="0"/>
            </a:endParaRPr>
          </a:p>
          <a:p>
            <a:pPr marL="457200" indent="-457200">
              <a:buFont typeface="Calibri" pitchFamily="34" charset="0"/>
              <a:buAutoNum type="arabicParenR"/>
            </a:pPr>
            <a:endParaRPr lang="ru-RU" sz="2400" b="1" dirty="0" smtClean="0">
              <a:solidFill>
                <a:srgbClr val="FFFFCC"/>
              </a:solidFill>
              <a:latin typeface="Times New Roman" pitchFamily="18" charset="0"/>
              <a:cs typeface="Times New Roman" pitchFamily="18" charset="0"/>
            </a:endParaRPr>
          </a:p>
          <a:p>
            <a:pPr marL="457200" indent="-457200">
              <a:buFont typeface="Calibri" pitchFamily="34" charset="0"/>
              <a:buAutoNum type="arabicParenR"/>
            </a:pPr>
            <a:endParaRPr lang="ru-RU" sz="2400" b="1" dirty="0">
              <a:solidFill>
                <a:srgbClr val="FFFFCC"/>
              </a:solidFill>
              <a:latin typeface="Calibri" pitchFamily="34" charset="0"/>
            </a:endParaRPr>
          </a:p>
        </p:txBody>
      </p:sp>
      <p:sp>
        <p:nvSpPr>
          <p:cNvPr id="8" name="Прямоугольник 7"/>
          <p:cNvSpPr>
            <a:spLocks noChangeArrowheads="1"/>
          </p:cNvSpPr>
          <p:nvPr/>
        </p:nvSpPr>
        <p:spPr bwMode="auto">
          <a:xfrm>
            <a:off x="354013" y="274638"/>
            <a:ext cx="8435975" cy="523220"/>
          </a:xfrm>
          <a:prstGeom prst="rect">
            <a:avLst/>
          </a:prstGeom>
          <a:noFill/>
          <a:ln w="9525">
            <a:noFill/>
            <a:miter lim="800000"/>
            <a:headEnd/>
            <a:tailEnd/>
          </a:ln>
        </p:spPr>
        <p:txBody>
          <a:bodyPr>
            <a:spAutoFit/>
          </a:bodyPr>
          <a:lstStyle/>
          <a:p>
            <a:r>
              <a:rPr lang="ru-RU" sz="2800" b="1" dirty="0" smtClean="0">
                <a:solidFill>
                  <a:srgbClr val="FFCC66"/>
                </a:solidFill>
                <a:latin typeface="Times New Roman" pitchFamily="18" charset="0"/>
                <a:cs typeface="Times New Roman" pitchFamily="18" charset="0"/>
              </a:rPr>
              <a:t>Шаг 5. Как еще искать?</a:t>
            </a:r>
          </a:p>
        </p:txBody>
      </p:sp>
      <p:pic>
        <p:nvPicPr>
          <p:cNvPr id="18439" name="Picture 7" descr="КНИГА ПАМЯТИ УЧАСТНИКОВ ВЕЛИКОЙ ОТЕЧЕСТВЕННОЙ ВОЙНЫ с. Арасланово - 5 Марта 2014 - Blog - Bazap"/>
          <p:cNvPicPr>
            <a:picLocks noChangeAspect="1" noChangeArrowheads="1"/>
          </p:cNvPicPr>
          <p:nvPr/>
        </p:nvPicPr>
        <p:blipFill>
          <a:blip r:embed="rId4" cstate="print"/>
          <a:srcRect/>
          <a:stretch>
            <a:fillRect/>
          </a:stretch>
        </p:blipFill>
        <p:spPr bwMode="auto">
          <a:xfrm>
            <a:off x="5148064" y="1268760"/>
            <a:ext cx="3640291" cy="2451895"/>
          </a:xfrm>
          <a:prstGeom prst="rect">
            <a:avLst/>
          </a:prstGeom>
          <a:noFill/>
          <a:ln w="9525">
            <a:noFill/>
            <a:miter lim="800000"/>
            <a:headEnd/>
            <a:tailEnd/>
          </a:ln>
        </p:spPr>
      </p:pic>
      <p:sp>
        <p:nvSpPr>
          <p:cNvPr id="2" name="AutoShape 11" descr="Ярослав Экспресс - Великая Отечественная. Часть 3"/>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pic>
        <p:nvPicPr>
          <p:cNvPr id="18445" name="Picture 13" descr="Ярослав Экспресс - Великая Отечественная. Часть 3"/>
          <p:cNvPicPr>
            <a:picLocks noChangeAspect="1" noChangeArrowheads="1"/>
          </p:cNvPicPr>
          <p:nvPr/>
        </p:nvPicPr>
        <p:blipFill>
          <a:blip r:embed="rId5" cstate="print"/>
          <a:srcRect/>
          <a:stretch>
            <a:fillRect/>
          </a:stretch>
        </p:blipFill>
        <p:spPr bwMode="auto">
          <a:xfrm>
            <a:off x="5214355" y="4005064"/>
            <a:ext cx="3635957" cy="2724026"/>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500"/>
                                        <p:tgtEl>
                                          <p:spTgt spid="5">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Effect transition="in" filter="fade">
                                      <p:cBhvr>
                                        <p:cTn id="23" dur="500"/>
                                        <p:tgtEl>
                                          <p:spTgt spid="5">
                                            <p:txEl>
                                              <p:pRg st="5" end="5"/>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animEffect transition="in" filter="fade">
                                      <p:cBhvr>
                                        <p:cTn id="27" dur="500"/>
                                        <p:tgtEl>
                                          <p:spTgt spid="5">
                                            <p:txEl>
                                              <p:pRg st="7" end="7"/>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8439"/>
                                        </p:tgtEl>
                                        <p:attrNameLst>
                                          <p:attrName>style.visibility</p:attrName>
                                        </p:attrNameLst>
                                      </p:cBhvr>
                                      <p:to>
                                        <p:strVal val="visible"/>
                                      </p:to>
                                    </p:set>
                                    <p:animEffect transition="in" filter="fade">
                                      <p:cBhvr>
                                        <p:cTn id="31" dur="500"/>
                                        <p:tgtEl>
                                          <p:spTgt spid="18439"/>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8445"/>
                                        </p:tgtEl>
                                        <p:attrNameLst>
                                          <p:attrName>style.visibility</p:attrName>
                                        </p:attrNameLst>
                                      </p:cBhvr>
                                      <p:to>
                                        <p:strVal val="visible"/>
                                      </p:to>
                                    </p:set>
                                    <p:animEffect transition="in" filter="fade">
                                      <p:cBhvr>
                                        <p:cTn id="35" dur="500"/>
                                        <p:tgtEl>
                                          <p:spTgt spid="184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1555</TotalTime>
  <Words>186</Words>
  <Application>Microsoft Office PowerPoint</Application>
  <PresentationFormat>Экран (4:3)</PresentationFormat>
  <Paragraphs>50</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 Office</vt:lpstr>
      <vt:lpstr>Слайд 1</vt:lpstr>
      <vt:lpstr>Слайд 2</vt:lpstr>
      <vt:lpstr>Слайд 3</vt:lpstr>
      <vt:lpstr>http://www.podvignaroda.ru</vt:lpstr>
      <vt:lpstr>https://pamyat-naroda.ru</vt:lpstr>
      <vt:lpstr>Слайд 6</vt:lpstr>
      <vt:lpstr>Слайд 7</vt:lpstr>
      <vt:lpstr>Слайд 8</vt:lpstr>
      <vt:lpstr>Слайд 9</vt:lpstr>
      <vt:lpstr>Слайд 10</vt:lpstr>
      <vt:lpstr>Слайд 11</vt:lpstr>
      <vt:lpstr>Слайд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Ирина</dc:creator>
  <cp:lastModifiedBy>Serenity</cp:lastModifiedBy>
  <cp:revision>138</cp:revision>
  <dcterms:created xsi:type="dcterms:W3CDTF">2014-11-24T12:46:01Z</dcterms:created>
  <dcterms:modified xsi:type="dcterms:W3CDTF">2016-01-27T18:56:34Z</dcterms:modified>
</cp:coreProperties>
</file>