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7" r:id="rId6"/>
    <p:sldId id="266" r:id="rId7"/>
    <p:sldId id="265" r:id="rId8"/>
    <p:sldId id="269" r:id="rId9"/>
    <p:sldId id="270" r:id="rId10"/>
    <p:sldId id="272" r:id="rId11"/>
    <p:sldId id="273" r:id="rId12"/>
    <p:sldId id="271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1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D1A6-EDCF-48A5-BDC4-97EF82D713B3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2D5D-E26D-469C-8ABB-6BFB5D4B2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D1A6-EDCF-48A5-BDC4-97EF82D713B3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2D5D-E26D-469C-8ABB-6BFB5D4B2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D1A6-EDCF-48A5-BDC4-97EF82D713B3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2D5D-E26D-469C-8ABB-6BFB5D4B2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D1A6-EDCF-48A5-BDC4-97EF82D713B3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2D5D-E26D-469C-8ABB-6BFB5D4B2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D1A6-EDCF-48A5-BDC4-97EF82D713B3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2D5D-E26D-469C-8ABB-6BFB5D4B2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D1A6-EDCF-48A5-BDC4-97EF82D713B3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2D5D-E26D-469C-8ABB-6BFB5D4B2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D1A6-EDCF-48A5-BDC4-97EF82D713B3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2D5D-E26D-469C-8ABB-6BFB5D4B2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D1A6-EDCF-48A5-BDC4-97EF82D713B3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2D5D-E26D-469C-8ABB-6BFB5D4B2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D1A6-EDCF-48A5-BDC4-97EF82D713B3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2D5D-E26D-469C-8ABB-6BFB5D4B2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D1A6-EDCF-48A5-BDC4-97EF82D713B3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2D5D-E26D-469C-8ABB-6BFB5D4B2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D1A6-EDCF-48A5-BDC4-97EF82D713B3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2D5D-E26D-469C-8ABB-6BFB5D4B2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5D1A6-EDCF-48A5-BDC4-97EF82D713B3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A2D5D-E26D-469C-8ABB-6BFB5D4B2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9.xml"/><Relationship Id="rId18" Type="http://schemas.openxmlformats.org/officeDocument/2006/relationships/slide" Target="slide10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25.xml"/><Relationship Id="rId7" Type="http://schemas.openxmlformats.org/officeDocument/2006/relationships/slide" Target="slide7.xml"/><Relationship Id="rId12" Type="http://schemas.openxmlformats.org/officeDocument/2006/relationships/slide" Target="slide18.xml"/><Relationship Id="rId17" Type="http://schemas.openxmlformats.org/officeDocument/2006/relationships/slide" Target="slide29.xml"/><Relationship Id="rId25" Type="http://schemas.openxmlformats.org/officeDocument/2006/relationships/slide" Target="slide21.xml"/><Relationship Id="rId2" Type="http://schemas.openxmlformats.org/officeDocument/2006/relationships/image" Target="../media/image2.jpeg"/><Relationship Id="rId16" Type="http://schemas.openxmlformats.org/officeDocument/2006/relationships/slide" Target="slide24.xml"/><Relationship Id="rId20" Type="http://schemas.openxmlformats.org/officeDocument/2006/relationships/slide" Target="slide20.xml"/><Relationship Id="rId29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28.xml"/><Relationship Id="rId24" Type="http://schemas.openxmlformats.org/officeDocument/2006/relationships/slide" Target="slide16.xml"/><Relationship Id="rId32" Type="http://schemas.openxmlformats.org/officeDocument/2006/relationships/slide" Target="slide32.xml"/><Relationship Id="rId5" Type="http://schemas.openxmlformats.org/officeDocument/2006/relationships/slide" Target="slide5.xml"/><Relationship Id="rId15" Type="http://schemas.openxmlformats.org/officeDocument/2006/relationships/slide" Target="slide19.xml"/><Relationship Id="rId23" Type="http://schemas.openxmlformats.org/officeDocument/2006/relationships/slide" Target="slide11.xml"/><Relationship Id="rId28" Type="http://schemas.openxmlformats.org/officeDocument/2006/relationships/slide" Target="slide12.xml"/><Relationship Id="rId10" Type="http://schemas.openxmlformats.org/officeDocument/2006/relationships/slide" Target="slide23.xml"/><Relationship Id="rId19" Type="http://schemas.openxmlformats.org/officeDocument/2006/relationships/slide" Target="slide15.xml"/><Relationship Id="rId31" Type="http://schemas.openxmlformats.org/officeDocument/2006/relationships/slide" Target="slide27.xml"/><Relationship Id="rId4" Type="http://schemas.openxmlformats.org/officeDocument/2006/relationships/slide" Target="slide4.xml"/><Relationship Id="rId9" Type="http://schemas.openxmlformats.org/officeDocument/2006/relationships/slide" Target="slide13.xml"/><Relationship Id="rId14" Type="http://schemas.openxmlformats.org/officeDocument/2006/relationships/slide" Target="slide14.xml"/><Relationship Id="rId22" Type="http://schemas.openxmlformats.org/officeDocument/2006/relationships/slide" Target="slide30.xml"/><Relationship Id="rId27" Type="http://schemas.openxmlformats.org/officeDocument/2006/relationships/slide" Target="slide31.xml"/><Relationship Id="rId30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tvsvoya-igra_img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5072066" cy="4286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Рельеф и полезные ископаемые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357818" y="0"/>
            <a:ext cx="714348" cy="64294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071546"/>
            <a:ext cx="7500990" cy="39290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Полуостров, проданный царской Россией США</a:t>
            </a:r>
            <a:endParaRPr lang="ru-RU" sz="4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57290" y="5357826"/>
            <a:ext cx="6858048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Аляска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296638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9" cy="99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5072066" cy="4286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Рельеф и полезные ископаемые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357818" y="0"/>
            <a:ext cx="714348" cy="64294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071546"/>
            <a:ext cx="7500990" cy="39290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Древние и очень разрешенные горы Северной Америки</a:t>
            </a:r>
            <a:endParaRPr lang="ru-RU" sz="4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57290" y="5357826"/>
            <a:ext cx="6858048" cy="10001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Аппалачи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296638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9" cy="99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5072066" cy="4286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Рельеф и полезные ископаемые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214942" y="0"/>
            <a:ext cx="714348" cy="6429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071546"/>
            <a:ext cx="7500990" cy="39290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В какой части равнин залегают месторождения металлов: </a:t>
            </a:r>
            <a:r>
              <a:rPr lang="ru-RU" sz="4400" dirty="0" smtClean="0"/>
              <a:t>железа, меди и никеля?</a:t>
            </a:r>
            <a:endParaRPr lang="ru-RU" sz="4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57290" y="5357826"/>
            <a:ext cx="6858048" cy="100013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В северной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296638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9" cy="99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5072066" cy="4286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Климат и внутренние воды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214942" y="0"/>
            <a:ext cx="714348" cy="64294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1071546"/>
            <a:ext cx="7500990" cy="39290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Чем Северная Америка соединена с Южной?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57290" y="5357826"/>
            <a:ext cx="6858048" cy="10001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Карибское море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9" name="Рисунок 8" descr="296638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9" cy="99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5072066" cy="4286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Климат и внутренние воды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286380" y="0"/>
            <a:ext cx="678660" cy="64291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071546"/>
            <a:ext cx="7500990" cy="39290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Чем Северная Америка отделена от Евразии?</a:t>
            </a:r>
            <a:endParaRPr lang="ru-RU" sz="4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57290" y="5357826"/>
            <a:ext cx="6858048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Берингов пролив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296638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9" cy="99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5072066" cy="4286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Климат и внутренние воды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357818" y="0"/>
            <a:ext cx="714348" cy="64294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071546"/>
            <a:ext cx="7500990" cy="39290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Весь год господствует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холодный суровый воздух. Наиболее низкие температуры зимой наблюдаются в Гренландии (-44-50 </a:t>
            </a:r>
            <a:r>
              <a:rPr lang="ru-RU" sz="3600" baseline="30000" dirty="0" err="1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). Лето холодное с отрицательными температурами. Образуются ледники. Какой климатический пояс?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57290" y="5357826"/>
            <a:ext cx="6858048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Арктический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296638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9" cy="99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5072066" cy="4286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Климат и внутренние воды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357818" y="0"/>
            <a:ext cx="714348" cy="64294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31450" y="1071546"/>
            <a:ext cx="7500990" cy="39290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Большая часть материка </a:t>
            </a:r>
          </a:p>
          <a:p>
            <a:pPr algn="ctr"/>
            <a:r>
              <a:rPr lang="ru-RU" sz="3600" dirty="0" smtClean="0"/>
              <a:t>от 60</a:t>
            </a:r>
            <a:r>
              <a:rPr lang="ru-RU" sz="3600" baseline="30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до 40</a:t>
            </a:r>
            <a:r>
              <a:rPr lang="ru-RU" sz="3600" baseline="300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с.ш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лежит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_____поясе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если здесь холодная зима и теплое лето. Зимой – снег, летом – дожди, но пасмурная погода быстро сменяется теплой и солнечной.</a:t>
            </a:r>
            <a:endParaRPr lang="ru-RU" sz="3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57290" y="5357826"/>
            <a:ext cx="6858048" cy="10001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Умеренный пояс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296638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9" cy="99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5072066" cy="4286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Климат и внутренние воды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214942" y="0"/>
            <a:ext cx="714348" cy="6429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071546"/>
            <a:ext cx="7500990" cy="39290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Климатические условия на больше части материка благоприятны для выращивания различных </a:t>
            </a:r>
            <a:r>
              <a:rPr lang="ru-RU" dirty="0" err="1" smtClean="0"/>
              <a:t>сельхозкультур</a:t>
            </a:r>
            <a:r>
              <a:rPr lang="ru-RU" dirty="0" smtClean="0"/>
              <a:t>: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			</a:t>
            </a:r>
          </a:p>
          <a:p>
            <a:pPr algn="ctr"/>
            <a:r>
              <a:rPr lang="ru-RU" dirty="0" smtClean="0"/>
              <a:t>				</a:t>
            </a:r>
          </a:p>
          <a:p>
            <a:pPr algn="ctr"/>
            <a:r>
              <a:rPr lang="ru-RU" dirty="0" smtClean="0"/>
              <a:t>				</a:t>
            </a:r>
          </a:p>
          <a:p>
            <a:pPr algn="ctr"/>
            <a:endParaRPr lang="ru-RU" dirty="0" smtClean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57290" y="5357826"/>
            <a:ext cx="6858048" cy="100013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1 – ж, </a:t>
            </a:r>
            <a:r>
              <a:rPr lang="ru-RU" sz="2000" dirty="0" err="1" smtClean="0">
                <a:solidFill>
                  <a:srgbClr val="FF0000"/>
                </a:solidFill>
              </a:rPr>
              <a:t>з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2 – а, </a:t>
            </a:r>
            <a:r>
              <a:rPr lang="ru-RU" sz="2000" dirty="0" err="1" smtClean="0">
                <a:solidFill>
                  <a:srgbClr val="FF0000"/>
                </a:solidFill>
              </a:rPr>
              <a:t>д</a:t>
            </a:r>
            <a:r>
              <a:rPr lang="ru-RU" sz="2000" dirty="0" smtClean="0">
                <a:solidFill>
                  <a:srgbClr val="FF0000"/>
                </a:solidFill>
              </a:rPr>
              <a:t>, е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3 – б, в, г</a:t>
            </a: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835696" y="1916832"/>
          <a:ext cx="6192688" cy="2951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1446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 в умеренном поясе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А. Хлопчатник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 в субтропическом	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Б. Кофе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3. в тропическом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В. Бананы 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Г. Сахарный тростник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Д. Цитрусовые </a:t>
                      </a:r>
                      <a:endParaRPr lang="ru-RU" dirty="0" smtClean="0"/>
                    </a:p>
                  </a:txBody>
                  <a:tcPr/>
                </a:tc>
              </a:tr>
              <a:tr h="127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Е. Рис </a:t>
                      </a:r>
                      <a:endParaRPr lang="ru-RU" dirty="0" smtClean="0"/>
                    </a:p>
                  </a:txBody>
                  <a:tcPr/>
                </a:tc>
              </a:tr>
              <a:tr h="127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Ж. Кукуруза</a:t>
                      </a:r>
                      <a:endParaRPr lang="ru-RU" dirty="0" smtClean="0"/>
                    </a:p>
                  </a:txBody>
                  <a:tcPr/>
                </a:tc>
              </a:tr>
              <a:tr h="127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З. Пшеница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Рисунок 10" descr="296638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9" cy="99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5072066" cy="4286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Природные зоны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214942" y="0"/>
            <a:ext cx="714348" cy="64294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1071546"/>
            <a:ext cx="7500990" cy="39290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Эта зона простирается широкой полосой с запада на восток в умеренном климатическом поясе. Растительность зоны состоит, главным образом, из хвойных деревьев. Здесь преобладают подзолистые почвы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57290" y="5357826"/>
            <a:ext cx="6858048" cy="10001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Зона тайги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9" name="Рисунок 8" descr="296638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9" cy="99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5072066" cy="4286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Природные зоны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286380" y="0"/>
            <a:ext cx="678660" cy="64291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071546"/>
            <a:ext cx="7500990" cy="39290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Эта зона занимает значительную часть внутренних плоскогорий Кордильер,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Мексикансокого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нагорья и Калифорнийского побережья. Здесь на серо-бурых и бурых почвах растут колючие кустарники, кактусы и полынь, на засоленных почвах - солянки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57290" y="5357826"/>
            <a:ext cx="6858048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Зона </a:t>
            </a:r>
            <a:r>
              <a:rPr lang="ru-RU" sz="3600" dirty="0" smtClean="0">
                <a:solidFill>
                  <a:srgbClr val="FF0000"/>
                </a:solidFill>
              </a:rPr>
              <a:t>полупустыни и пустыни 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296638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9" cy="99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214282" y="428604"/>
            <a:ext cx="2857520" cy="7858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Географическое положение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1514462"/>
            <a:ext cx="2857520" cy="7858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Рельеф и полезные ископаемые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282" y="2600320"/>
            <a:ext cx="2857520" cy="7858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Климат и внутренние воды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282" y="3686178"/>
            <a:ext cx="2857520" cy="7858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Природные зоны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4282" y="4772036"/>
            <a:ext cx="2857520" cy="7858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Население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5857892"/>
            <a:ext cx="2857520" cy="7858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Страны</a:t>
            </a:r>
          </a:p>
        </p:txBody>
      </p:sp>
      <p:sp>
        <p:nvSpPr>
          <p:cNvPr id="11" name="Овал 10"/>
          <p:cNvSpPr/>
          <p:nvPr/>
        </p:nvSpPr>
        <p:spPr>
          <a:xfrm>
            <a:off x="3143240" y="357166"/>
            <a:ext cx="1071570" cy="92869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10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321967" y="357166"/>
            <a:ext cx="1071570" cy="92869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2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0</a:t>
            </a:r>
            <a:endParaRPr lang="ru-RU" sz="4400" dirty="0"/>
          </a:p>
        </p:txBody>
      </p:sp>
      <p:sp>
        <p:nvSpPr>
          <p:cNvPr id="17" name="Овал 16"/>
          <p:cNvSpPr/>
          <p:nvPr/>
        </p:nvSpPr>
        <p:spPr>
          <a:xfrm>
            <a:off x="5500694" y="357166"/>
            <a:ext cx="1071570" cy="92869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3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0</a:t>
            </a:r>
            <a:endParaRPr lang="ru-RU" sz="4400" dirty="0"/>
          </a:p>
        </p:txBody>
      </p:sp>
      <p:sp>
        <p:nvSpPr>
          <p:cNvPr id="18" name="Овал 17"/>
          <p:cNvSpPr/>
          <p:nvPr/>
        </p:nvSpPr>
        <p:spPr>
          <a:xfrm>
            <a:off x="6679421" y="357166"/>
            <a:ext cx="1071570" cy="92869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4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0</a:t>
            </a:r>
            <a:endParaRPr lang="ru-RU" sz="4400" dirty="0" smtClean="0"/>
          </a:p>
        </p:txBody>
      </p:sp>
      <p:sp>
        <p:nvSpPr>
          <p:cNvPr id="19" name="Овал 18"/>
          <p:cNvSpPr/>
          <p:nvPr/>
        </p:nvSpPr>
        <p:spPr>
          <a:xfrm>
            <a:off x="7858148" y="357166"/>
            <a:ext cx="1071570" cy="9286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5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0</a:t>
            </a:r>
            <a:endParaRPr lang="ru-RU" sz="4400" dirty="0"/>
          </a:p>
        </p:txBody>
      </p:sp>
      <p:sp>
        <p:nvSpPr>
          <p:cNvPr id="24" name="Овал 23"/>
          <p:cNvSpPr/>
          <p:nvPr/>
        </p:nvSpPr>
        <p:spPr>
          <a:xfrm>
            <a:off x="3143240" y="1443024"/>
            <a:ext cx="1071570" cy="92869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10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3143240" y="2539597"/>
            <a:ext cx="1071570" cy="92869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10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3143240" y="4700598"/>
            <a:ext cx="1071570" cy="92869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10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3143240" y="5786454"/>
            <a:ext cx="1071570" cy="92869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10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3143240" y="3614740"/>
            <a:ext cx="1071570" cy="92869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12" action="ppaction://hlinksldjump"/>
              </a:rPr>
              <a:t>10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4357686" y="1443024"/>
            <a:ext cx="1071570" cy="92869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13" action="ppaction://hlinksldjump"/>
              </a:rPr>
              <a:t>2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13" action="ppaction://hlinksldjump"/>
              </a:rPr>
              <a:t>0</a:t>
            </a:r>
            <a:endParaRPr lang="ru-RU" sz="4400" dirty="0"/>
          </a:p>
        </p:txBody>
      </p:sp>
      <p:sp>
        <p:nvSpPr>
          <p:cNvPr id="54" name="Овал 53"/>
          <p:cNvSpPr/>
          <p:nvPr/>
        </p:nvSpPr>
        <p:spPr>
          <a:xfrm>
            <a:off x="4321967" y="2539597"/>
            <a:ext cx="1071570" cy="92869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14" action="ppaction://hlinksldjump"/>
              </a:rPr>
              <a:t>2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14" action="ppaction://hlinksldjump"/>
              </a:rPr>
              <a:t>0</a:t>
            </a:r>
            <a:endParaRPr lang="ru-RU" sz="4400" dirty="0"/>
          </a:p>
        </p:txBody>
      </p:sp>
      <p:sp>
        <p:nvSpPr>
          <p:cNvPr id="55" name="Овал 54"/>
          <p:cNvSpPr/>
          <p:nvPr/>
        </p:nvSpPr>
        <p:spPr>
          <a:xfrm>
            <a:off x="4321967" y="3614740"/>
            <a:ext cx="1071570" cy="92869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15" action="ppaction://hlinksldjump"/>
              </a:rPr>
              <a:t>2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15" action="ppaction://hlinksldjump"/>
              </a:rPr>
              <a:t>0</a:t>
            </a:r>
            <a:endParaRPr lang="ru-RU" sz="4400" dirty="0"/>
          </a:p>
        </p:txBody>
      </p:sp>
      <p:sp>
        <p:nvSpPr>
          <p:cNvPr id="56" name="Овал 55"/>
          <p:cNvSpPr/>
          <p:nvPr/>
        </p:nvSpPr>
        <p:spPr>
          <a:xfrm>
            <a:off x="4321967" y="4700598"/>
            <a:ext cx="1071570" cy="92869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16" action="ppaction://hlinksldjump"/>
              </a:rPr>
              <a:t>2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16" action="ppaction://hlinksldjump"/>
              </a:rPr>
              <a:t>0</a:t>
            </a:r>
            <a:endParaRPr lang="ru-RU" sz="4400" dirty="0"/>
          </a:p>
        </p:txBody>
      </p:sp>
      <p:sp>
        <p:nvSpPr>
          <p:cNvPr id="57" name="Овал 56"/>
          <p:cNvSpPr/>
          <p:nvPr/>
        </p:nvSpPr>
        <p:spPr>
          <a:xfrm>
            <a:off x="4321967" y="5786454"/>
            <a:ext cx="1071570" cy="92869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17" action="ppaction://hlinksldjump"/>
              </a:rPr>
              <a:t>2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17" action="ppaction://hlinksldjump"/>
              </a:rPr>
              <a:t>0</a:t>
            </a:r>
            <a:endParaRPr lang="ru-RU" sz="4400" dirty="0"/>
          </a:p>
        </p:txBody>
      </p:sp>
      <p:sp>
        <p:nvSpPr>
          <p:cNvPr id="59" name="Овал 58"/>
          <p:cNvSpPr/>
          <p:nvPr/>
        </p:nvSpPr>
        <p:spPr>
          <a:xfrm>
            <a:off x="5536413" y="1443024"/>
            <a:ext cx="1071570" cy="92869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18" action="ppaction://hlinksldjump"/>
              </a:rPr>
              <a:t>3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18" action="ppaction://hlinksldjump"/>
              </a:rPr>
              <a:t>0</a:t>
            </a:r>
            <a:endParaRPr lang="ru-RU" sz="4400" dirty="0"/>
          </a:p>
        </p:txBody>
      </p:sp>
      <p:sp>
        <p:nvSpPr>
          <p:cNvPr id="60" name="Овал 59"/>
          <p:cNvSpPr/>
          <p:nvPr/>
        </p:nvSpPr>
        <p:spPr>
          <a:xfrm>
            <a:off x="5500694" y="2539597"/>
            <a:ext cx="1071570" cy="92869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19" action="ppaction://hlinksldjump"/>
              </a:rPr>
              <a:t>3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19" action="ppaction://hlinksldjump"/>
              </a:rPr>
              <a:t>0</a:t>
            </a:r>
            <a:endParaRPr lang="ru-RU" sz="4400" dirty="0"/>
          </a:p>
        </p:txBody>
      </p:sp>
      <p:sp>
        <p:nvSpPr>
          <p:cNvPr id="61" name="Овал 60"/>
          <p:cNvSpPr/>
          <p:nvPr/>
        </p:nvSpPr>
        <p:spPr>
          <a:xfrm>
            <a:off x="5500694" y="3614740"/>
            <a:ext cx="1071570" cy="92869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0" action="ppaction://hlinksldjump"/>
              </a:rPr>
              <a:t>3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0" action="ppaction://hlinksldjump"/>
              </a:rPr>
              <a:t>0</a:t>
            </a:r>
            <a:endParaRPr lang="ru-RU" sz="4400" dirty="0"/>
          </a:p>
        </p:txBody>
      </p:sp>
      <p:sp>
        <p:nvSpPr>
          <p:cNvPr id="62" name="Овал 61"/>
          <p:cNvSpPr/>
          <p:nvPr/>
        </p:nvSpPr>
        <p:spPr>
          <a:xfrm>
            <a:off x="5500694" y="4700598"/>
            <a:ext cx="1071570" cy="92869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1" action="ppaction://hlinksldjump"/>
              </a:rPr>
              <a:t>3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1" action="ppaction://hlinksldjump"/>
              </a:rPr>
              <a:t>0</a:t>
            </a:r>
            <a:endParaRPr lang="ru-RU" sz="4400" dirty="0"/>
          </a:p>
        </p:txBody>
      </p:sp>
      <p:sp>
        <p:nvSpPr>
          <p:cNvPr id="63" name="Овал 62"/>
          <p:cNvSpPr/>
          <p:nvPr/>
        </p:nvSpPr>
        <p:spPr>
          <a:xfrm>
            <a:off x="5500694" y="5786454"/>
            <a:ext cx="1071570" cy="92869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2" action="ppaction://hlinksldjump"/>
              </a:rPr>
              <a:t>3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2" action="ppaction://hlinksldjump"/>
              </a:rPr>
              <a:t>0</a:t>
            </a:r>
            <a:endParaRPr lang="ru-RU" sz="4400" dirty="0"/>
          </a:p>
        </p:txBody>
      </p:sp>
      <p:sp>
        <p:nvSpPr>
          <p:cNvPr id="64" name="Овал 63"/>
          <p:cNvSpPr/>
          <p:nvPr/>
        </p:nvSpPr>
        <p:spPr>
          <a:xfrm>
            <a:off x="6679421" y="1443024"/>
            <a:ext cx="1071570" cy="92869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3" action="ppaction://hlinksldjump"/>
              </a:rPr>
              <a:t>4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3" action="ppaction://hlinksldjump"/>
              </a:rPr>
              <a:t>0</a:t>
            </a:r>
            <a:endParaRPr lang="ru-RU" sz="4400" dirty="0" smtClean="0"/>
          </a:p>
        </p:txBody>
      </p:sp>
      <p:sp>
        <p:nvSpPr>
          <p:cNvPr id="65" name="Овал 64"/>
          <p:cNvSpPr/>
          <p:nvPr/>
        </p:nvSpPr>
        <p:spPr>
          <a:xfrm>
            <a:off x="6679421" y="2539597"/>
            <a:ext cx="1071570" cy="92869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4" action="ppaction://hlinksldjump"/>
              </a:rPr>
              <a:t>4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4" action="ppaction://hlinksldjump"/>
              </a:rPr>
              <a:t>0</a:t>
            </a:r>
            <a:endParaRPr lang="ru-RU" sz="4400" dirty="0" smtClean="0"/>
          </a:p>
        </p:txBody>
      </p:sp>
      <p:sp>
        <p:nvSpPr>
          <p:cNvPr id="66" name="Овал 65"/>
          <p:cNvSpPr/>
          <p:nvPr/>
        </p:nvSpPr>
        <p:spPr>
          <a:xfrm>
            <a:off x="6679421" y="3614740"/>
            <a:ext cx="1071570" cy="92869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5" action="ppaction://hlinksldjump"/>
              </a:rPr>
              <a:t>4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5" action="ppaction://hlinksldjump"/>
              </a:rPr>
              <a:t>0</a:t>
            </a:r>
            <a:endParaRPr lang="ru-RU" sz="4400" dirty="0" smtClean="0"/>
          </a:p>
        </p:txBody>
      </p:sp>
      <p:sp>
        <p:nvSpPr>
          <p:cNvPr id="67" name="Овал 66"/>
          <p:cNvSpPr/>
          <p:nvPr/>
        </p:nvSpPr>
        <p:spPr>
          <a:xfrm>
            <a:off x="6679421" y="4700598"/>
            <a:ext cx="1071570" cy="92869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6" action="ppaction://hlinksldjump"/>
              </a:rPr>
              <a:t>4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6" action="ppaction://hlinksldjump"/>
              </a:rPr>
              <a:t>0</a:t>
            </a:r>
            <a:endParaRPr lang="ru-RU" sz="4400" dirty="0" smtClean="0"/>
          </a:p>
        </p:txBody>
      </p:sp>
      <p:sp>
        <p:nvSpPr>
          <p:cNvPr id="68" name="Овал 67"/>
          <p:cNvSpPr/>
          <p:nvPr/>
        </p:nvSpPr>
        <p:spPr>
          <a:xfrm>
            <a:off x="6679421" y="5786454"/>
            <a:ext cx="1071570" cy="92869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7" action="ppaction://hlinksldjump"/>
              </a:rPr>
              <a:t>4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7" action="ppaction://hlinksldjump"/>
              </a:rPr>
              <a:t>0</a:t>
            </a:r>
            <a:endParaRPr lang="ru-RU" sz="4400" dirty="0" smtClean="0"/>
          </a:p>
        </p:txBody>
      </p:sp>
      <p:sp>
        <p:nvSpPr>
          <p:cNvPr id="70" name="Овал 69"/>
          <p:cNvSpPr/>
          <p:nvPr/>
        </p:nvSpPr>
        <p:spPr>
          <a:xfrm>
            <a:off x="7858148" y="1443024"/>
            <a:ext cx="1071570" cy="9286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8" action="ppaction://hlinksldjump"/>
              </a:rPr>
              <a:t>5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8" action="ppaction://hlinksldjump"/>
              </a:rPr>
              <a:t>0</a:t>
            </a:r>
            <a:endParaRPr lang="ru-RU" sz="4400" dirty="0"/>
          </a:p>
        </p:txBody>
      </p:sp>
      <p:sp>
        <p:nvSpPr>
          <p:cNvPr id="71" name="Овал 70"/>
          <p:cNvSpPr/>
          <p:nvPr/>
        </p:nvSpPr>
        <p:spPr>
          <a:xfrm>
            <a:off x="7858148" y="2539597"/>
            <a:ext cx="1071570" cy="9286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9" action="ppaction://hlinksldjump"/>
              </a:rPr>
              <a:t>5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9" action="ppaction://hlinksldjump"/>
              </a:rPr>
              <a:t>0</a:t>
            </a:r>
            <a:endParaRPr lang="ru-RU" sz="4400" dirty="0"/>
          </a:p>
        </p:txBody>
      </p:sp>
      <p:sp>
        <p:nvSpPr>
          <p:cNvPr id="72" name="Овал 71"/>
          <p:cNvSpPr/>
          <p:nvPr/>
        </p:nvSpPr>
        <p:spPr>
          <a:xfrm>
            <a:off x="7858148" y="3614740"/>
            <a:ext cx="1071570" cy="9286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0" action="ppaction://hlinksldjump"/>
              </a:rPr>
              <a:t>5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0" action="ppaction://hlinksldjump"/>
              </a:rPr>
              <a:t>0</a:t>
            </a:r>
            <a:endParaRPr lang="ru-RU" sz="4400" dirty="0"/>
          </a:p>
        </p:txBody>
      </p:sp>
      <p:sp>
        <p:nvSpPr>
          <p:cNvPr id="73" name="Овал 72"/>
          <p:cNvSpPr/>
          <p:nvPr/>
        </p:nvSpPr>
        <p:spPr>
          <a:xfrm>
            <a:off x="7858148" y="4700598"/>
            <a:ext cx="1071570" cy="9286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1" action="ppaction://hlinksldjump"/>
              </a:rPr>
              <a:t>5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1" action="ppaction://hlinksldjump"/>
              </a:rPr>
              <a:t>0</a:t>
            </a:r>
            <a:endParaRPr lang="ru-RU" sz="4400" dirty="0"/>
          </a:p>
        </p:txBody>
      </p:sp>
      <p:sp>
        <p:nvSpPr>
          <p:cNvPr id="74" name="Овал 73"/>
          <p:cNvSpPr/>
          <p:nvPr/>
        </p:nvSpPr>
        <p:spPr>
          <a:xfrm>
            <a:off x="7858148" y="5786454"/>
            <a:ext cx="1071570" cy="9286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2" action="ppaction://hlinksldjump"/>
              </a:rPr>
              <a:t>5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2" action="ppaction://hlinksldjump"/>
              </a:rPr>
              <a:t>0</a:t>
            </a:r>
            <a:endParaRPr lang="ru-RU" sz="44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5072066" cy="4286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Природные зоны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357818" y="0"/>
            <a:ext cx="714348" cy="64294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071546"/>
            <a:ext cx="7500990" cy="39290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Какое высочайшее в мире дерево? Какой природной зоне Америки оно принадлежит?</a:t>
            </a:r>
            <a:endParaRPr lang="ru-RU" sz="4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57290" y="5357826"/>
            <a:ext cx="6858048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Секвойи, зона субтропики в горных лесах (широколиственные леса)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296638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9" cy="99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5072066" cy="4286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Природные зоны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357818" y="0"/>
            <a:ext cx="714348" cy="64294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071546"/>
            <a:ext cx="7500990" cy="39290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Расположите в правильной последовательности природные зоны с севера на юг.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Лесотундра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Зона степей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Широколиственные леса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Зона арктических пустынь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Тайга</a:t>
            </a:r>
          </a:p>
          <a:p>
            <a:pPr marL="342900" indent="-342900">
              <a:buFontTx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Зона тундры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Зона смешанных лесов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Полупустыни и пустыни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57290" y="5357826"/>
            <a:ext cx="6858048" cy="10001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4, 6, 1, 5, 7, 3, 2, 8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296638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9" cy="99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5072066" cy="4286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Природные зоны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214942" y="0"/>
            <a:ext cx="714348" cy="6429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836712"/>
            <a:ext cx="8640960" cy="46085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Здесь в местах, освобождающихся от снега и льда, на бедных каменистых и болотистых почвах во время короткого и прохладного лета растут мхи и лишайники. В этой зоне  еще с ледникового периода водится овцебык.</a:t>
            </a:r>
          </a:p>
          <a:p>
            <a:pPr marL="342900" indent="-342900" algn="ctr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Эта зона занимает северное побережье материка и прилегающие к нему острова. Это безлесное пространство с большим количеством озер и болот и низкой растительностью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42344" y="5661248"/>
            <a:ext cx="6858048" cy="100013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1. Зона </a:t>
            </a:r>
            <a:r>
              <a:rPr lang="ru-RU" sz="3600" dirty="0" smtClean="0">
                <a:solidFill>
                  <a:srgbClr val="FF0000"/>
                </a:solidFill>
              </a:rPr>
              <a:t>арктических </a:t>
            </a:r>
            <a:r>
              <a:rPr lang="ru-RU" sz="3600" dirty="0" smtClean="0">
                <a:solidFill>
                  <a:srgbClr val="FF0000"/>
                </a:solidFill>
              </a:rPr>
              <a:t>пустынь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2. зона </a:t>
            </a:r>
            <a:r>
              <a:rPr lang="ru-RU" sz="3600" dirty="0" smtClean="0">
                <a:solidFill>
                  <a:srgbClr val="FF0000"/>
                </a:solidFill>
              </a:rPr>
              <a:t>тундры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296638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9" cy="99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5072066" cy="4286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Население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6" name="Овал 5"/>
          <p:cNvSpPr/>
          <p:nvPr/>
        </p:nvSpPr>
        <p:spPr>
          <a:xfrm>
            <a:off x="5214942" y="0"/>
            <a:ext cx="714348" cy="64294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1071546"/>
            <a:ext cx="7500990" cy="39290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назывался индейский народ Северной Америки?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57290" y="5357826"/>
            <a:ext cx="6858048" cy="10001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ацтеки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9" name="Рисунок 8" descr="296638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9" cy="99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5072066" cy="4286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Население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7" name="Овал 6"/>
          <p:cNvSpPr/>
          <p:nvPr/>
        </p:nvSpPr>
        <p:spPr>
          <a:xfrm>
            <a:off x="5286380" y="0"/>
            <a:ext cx="678660" cy="64291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071546"/>
            <a:ext cx="7500990" cy="39290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Коренные жители материка, заселившие Северную Америку задолго до ее открытия европейцами?</a:t>
            </a:r>
            <a:endParaRPr lang="ru-RU" sz="4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57290" y="5357826"/>
            <a:ext cx="6858048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эскимосы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296638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9" cy="99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5072066" cy="4286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Население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7" name="Овал 6"/>
          <p:cNvSpPr/>
          <p:nvPr/>
        </p:nvSpPr>
        <p:spPr>
          <a:xfrm>
            <a:off x="5357818" y="0"/>
            <a:ext cx="714348" cy="64294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1071546"/>
            <a:ext cx="7704856" cy="39290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Наиболее заселена __ часть материка; 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редко заселены ___ территории материка;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___ плотность населения значительно выше</a:t>
            </a:r>
            <a:r>
              <a:rPr lang="ru-RU" sz="4400" dirty="0" smtClean="0"/>
              <a:t>.</a:t>
            </a:r>
            <a:endParaRPr lang="ru-RU" sz="4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57290" y="5357826"/>
            <a:ext cx="6858048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Южная, северные, в зоне степей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296638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9" cy="99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5072066" cy="4286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Население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7" name="Овал 6"/>
          <p:cNvSpPr/>
          <p:nvPr/>
        </p:nvSpPr>
        <p:spPr>
          <a:xfrm>
            <a:off x="5357818" y="0"/>
            <a:ext cx="714348" cy="64294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071546"/>
            <a:ext cx="7500990" cy="39290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Американцы США и англо-канадцы говорят на ___ языке, а потомки переселившихся в Канаду французов говорят 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 ___ языке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57290" y="5357826"/>
            <a:ext cx="6858048" cy="10001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Английский, французский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296638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9" cy="99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5072066" cy="4286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Население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7" name="Овал 6"/>
          <p:cNvSpPr/>
          <p:nvPr/>
        </p:nvSpPr>
        <p:spPr>
          <a:xfrm>
            <a:off x="5214942" y="0"/>
            <a:ext cx="714348" cy="6429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071546"/>
            <a:ext cx="7500990" cy="39290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Кого завезли для работы на плантациях Северной Америки? </a:t>
            </a:r>
            <a:endParaRPr lang="ru-RU" sz="4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57290" y="5357826"/>
            <a:ext cx="6858048" cy="100013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Негры из Африки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296638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9" cy="99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5072066" cy="4286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Страны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214942" y="0"/>
            <a:ext cx="714348" cy="64294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1071546"/>
            <a:ext cx="7500990" cy="39290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Столица Канады?</a:t>
            </a:r>
            <a:endParaRPr lang="ru-RU" sz="4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57290" y="5357826"/>
            <a:ext cx="6858048" cy="10001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Оттава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9" name="Рисунок 8" descr="296638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9" cy="99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5072066" cy="4286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Страны</a:t>
            </a:r>
          </a:p>
        </p:txBody>
      </p:sp>
      <p:sp>
        <p:nvSpPr>
          <p:cNvPr id="7" name="Овал 6"/>
          <p:cNvSpPr/>
          <p:nvPr/>
        </p:nvSpPr>
        <p:spPr>
          <a:xfrm>
            <a:off x="5286380" y="0"/>
            <a:ext cx="678660" cy="64291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071546"/>
            <a:ext cx="7500990" cy="39290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Государство, на территории которого проходит Панамский канал</a:t>
            </a:r>
            <a:endParaRPr lang="ru-RU" sz="4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57290" y="5357826"/>
            <a:ext cx="6858048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Панама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296638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9" cy="99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4500562" cy="4286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Географическое положение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572000" y="0"/>
            <a:ext cx="714348" cy="64294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1071546"/>
            <a:ext cx="7500990" cy="39290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каких полушариях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расположена Северная Америка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полностью?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57290" y="5357826"/>
            <a:ext cx="6858048" cy="10001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Северное и Западное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9" name="Рисунок 8" descr="296638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9" cy="99873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5072066" cy="4286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Страны</a:t>
            </a:r>
          </a:p>
        </p:txBody>
      </p:sp>
      <p:sp>
        <p:nvSpPr>
          <p:cNvPr id="7" name="Овал 6"/>
          <p:cNvSpPr/>
          <p:nvPr/>
        </p:nvSpPr>
        <p:spPr>
          <a:xfrm>
            <a:off x="5357818" y="0"/>
            <a:ext cx="714348" cy="64294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071546"/>
            <a:ext cx="7500990" cy="39290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Государство, состоящее из 50 штатов</a:t>
            </a:r>
            <a:endParaRPr lang="ru-RU" sz="4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57290" y="5357826"/>
            <a:ext cx="6858048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США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296638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9" cy="99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5072066" cy="4286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Страны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357818" y="0"/>
            <a:ext cx="714348" cy="64294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071546"/>
            <a:ext cx="7500990" cy="39290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Что изображено на флаге Канады?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57290" y="5357826"/>
            <a:ext cx="6858048" cy="10001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клен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296638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9" cy="99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5072066" cy="4286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Страны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214942" y="0"/>
            <a:ext cx="714348" cy="6429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071546"/>
            <a:ext cx="7500990" cy="39290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самых живописных местах какой страны организованы национальные парки? Наиболее известен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Йеллоустонский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57290" y="5357826"/>
            <a:ext cx="6858048" cy="100013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США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296638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9" cy="99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4500562" cy="4286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Географическое положение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572000" y="0"/>
            <a:ext cx="678660" cy="64291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071546"/>
            <a:ext cx="7500990" cy="39290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 юге материк Северная Америка пересекает _______?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 севере _______?</a:t>
            </a:r>
          </a:p>
          <a:p>
            <a:pPr algn="ctr"/>
            <a:endParaRPr lang="ru-RU" sz="4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57290" y="5357826"/>
            <a:ext cx="6858048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Тропики, Северный полярный круг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296638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9" cy="99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4500562" cy="4286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Географическое положение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572000" y="0"/>
            <a:ext cx="714348" cy="64294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1071546"/>
            <a:ext cx="7500990" cy="39290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Назовите максимальную и минимальную высоту Северной Америки</a:t>
            </a:r>
            <a:endParaRPr lang="ru-RU" sz="4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57290" y="5357826"/>
            <a:ext cx="6858048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Мак-Кинли,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олина Смерти 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9" name="Рисунок 8" descr="296638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9" cy="99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4500562" cy="4286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Географическое положение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572000" y="0"/>
            <a:ext cx="714348" cy="64294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1071546"/>
            <a:ext cx="7500990" cy="39290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Берега Северной Америки расчленены. Особенно изрезаны ____ и ____ берега и значительно меньше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____ и _____. </a:t>
            </a:r>
            <a:endParaRPr lang="ru-RU" sz="4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57290" y="5357826"/>
            <a:ext cx="6858048" cy="10001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Северные и восточные,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западные и южные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9" name="Рисунок 8" descr="296638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9" cy="99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4500562" cy="4286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Географическое положение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572000" y="0"/>
            <a:ext cx="714348" cy="6429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1071546"/>
            <a:ext cx="7500990" cy="39290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Крайние точки Северной Америки?</a:t>
            </a:r>
            <a:endParaRPr lang="ru-RU" sz="4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57290" y="5357826"/>
            <a:ext cx="6858048" cy="100013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Северная - м.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Мерчисон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Южная -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м.Марьяту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западная – м. Принца Уэльского, восточная – м.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Сент-Чарльз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9" name="Рисунок 8" descr="296638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9" cy="99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5072066" cy="4286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Рельеф и полезные ископаемые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214942" y="0"/>
            <a:ext cx="714348" cy="64294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1071546"/>
            <a:ext cx="7500990" cy="39290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В рельефе Северной части материка преобладают ____ ?</a:t>
            </a:r>
            <a:endParaRPr lang="ru-RU" sz="4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57290" y="5357826"/>
            <a:ext cx="6858048" cy="10001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равнины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9" name="Рисунок 8" descr="296638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9" cy="99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55784" cy="6858000"/>
            <a:chOff x="0" y="0"/>
            <a:chExt cx="9155784" cy="6858000"/>
          </a:xfrm>
        </p:grpSpPr>
        <p:pic>
          <p:nvPicPr>
            <p:cNvPr id="2" name="Рисунок 1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5784" cy="6858000"/>
            </a:xfrm>
            <a:prstGeom prst="rect">
              <a:avLst/>
            </a:prstGeom>
          </p:spPr>
        </p:pic>
        <p:pic>
          <p:nvPicPr>
            <p:cNvPr id="3" name="Рисунок 2" descr="images.jpg"/>
            <p:cNvPicPr>
              <a:picLocks noChangeAspect="1"/>
            </p:cNvPicPr>
            <p:nvPr/>
          </p:nvPicPr>
          <p:blipFill>
            <a:blip r:embed="rId2" cstate="print"/>
            <a:srcRect l="14825" t="64583" r="4029" b="-2083"/>
            <a:stretch>
              <a:fillRect/>
            </a:stretch>
          </p:blipFill>
          <p:spPr>
            <a:xfrm>
              <a:off x="1428728" y="2000240"/>
              <a:ext cx="7429552" cy="2571768"/>
            </a:xfrm>
            <a:prstGeom prst="rect">
              <a:avLst/>
            </a:prstGeom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5072066" cy="4286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Рельеф и полезные ископаемые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286380" y="0"/>
            <a:ext cx="678660" cy="64291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071546"/>
            <a:ext cx="7500990" cy="39290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По строению поверхности материк подразделяют на три части. Укажите название этих частей.</a:t>
            </a:r>
            <a:endParaRPr lang="ru-RU" sz="4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57290" y="5357826"/>
            <a:ext cx="6858048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Северная и центральная – равнины,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Юго-восточная – </a:t>
            </a:r>
            <a:r>
              <a:rPr lang="ru-RU" dirty="0" err="1" smtClean="0">
                <a:solidFill>
                  <a:srgbClr val="FF0000"/>
                </a:solidFill>
              </a:rPr>
              <a:t>аппалачи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Западная - </a:t>
            </a:r>
            <a:r>
              <a:rPr lang="ru-RU" dirty="0" err="1" smtClean="0">
                <a:solidFill>
                  <a:srgbClr val="FF0000"/>
                </a:solidFill>
              </a:rPr>
              <a:t>кардильеры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296638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9" cy="99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791</Words>
  <Application>Microsoft Office PowerPoint</Application>
  <PresentationFormat>Экран (4:3)</PresentationFormat>
  <Paragraphs>199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14</cp:revision>
  <dcterms:created xsi:type="dcterms:W3CDTF">2014-03-05T20:32:03Z</dcterms:created>
  <dcterms:modified xsi:type="dcterms:W3CDTF">2014-03-06T20:21:50Z</dcterms:modified>
</cp:coreProperties>
</file>