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15"/>
  </p:handoutMasterIdLst>
  <p:sldIdLst>
    <p:sldId id="295" r:id="rId2"/>
    <p:sldId id="291" r:id="rId3"/>
    <p:sldId id="259" r:id="rId4"/>
    <p:sldId id="258" r:id="rId5"/>
    <p:sldId id="265" r:id="rId6"/>
    <p:sldId id="267" r:id="rId7"/>
    <p:sldId id="282" r:id="rId8"/>
    <p:sldId id="270" r:id="rId9"/>
    <p:sldId id="290" r:id="rId10"/>
    <p:sldId id="266" r:id="rId11"/>
    <p:sldId id="289" r:id="rId12"/>
    <p:sldId id="284" r:id="rId13"/>
    <p:sldId id="296" r:id="rId14"/>
  </p:sldIdLst>
  <p:sldSz cx="12192000" cy="6858000"/>
  <p:notesSz cx="10234613" cy="7104063"/>
  <p:custShowLst>
    <p:custShow name="Произвольный показ 1" id="0">
      <p:sldLst>
        <p:sld r:id="rId4"/>
        <p:sld r:id="rId5"/>
        <p:sld r:id="rId6"/>
        <p:sld r:id="rId11"/>
        <p:sld r:id="rId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000000"/>
    <a:srgbClr val="162A08"/>
    <a:srgbClr val="FFFFFF"/>
    <a:srgbClr val="B9A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379F4D1-10E3-4C7F-ABA7-FA5F5C097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86A3CB9-CE84-4825-AE4C-2E034758BF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708" y="0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B2E4-6D3B-412A-804A-2F2DE555AB4F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A8E99C5-DA73-4B9C-8DE2-57C4B2FE0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8143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8F9EE0-4BCF-4556-A8D9-8BD3AE222E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708" y="6748143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2234-EDF7-44F1-A6EB-7A031C7C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8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4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22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39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7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4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DE67-9B26-4C11-96E2-D7532A1E26BB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118249-67E4-4C6D-A7AA-C9076E5D3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essay/astafev/interesnye-fakty-iz-zhizn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neniye.ru/stanovlenie-lichnosti-v-rasskaze-astafeva-kon-s-rozovoj-grivoj/" TargetMode="External"/><Relationship Id="rId2" Type="http://schemas.openxmlformats.org/officeDocument/2006/relationships/hyperlink" Target="http://www.literaturus.ru/2016/07/illjustracii-kon-s-rozovoj-grivoj-kartinki-risunki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brazovaka.ru/essay/astafev/interesnye-fakty-iz-zhiz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turus.ru/2016/07/illjustracii-kon-s-rozovoj-grivoj-kartinki-risunki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neniye.ru/stanovlenie-lichnosti-v-rasskaze-astafeva-kon-s-rozovoj-grivoj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357" y="2519578"/>
            <a:ext cx="91270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«Цифровые образовательные ресурсы для обучающихся с особыми образовательными потребностями.»</a:t>
            </a:r>
            <a:endParaRPr lang="ru-RU" sz="32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="" xmlns:a16="http://schemas.microsoft.com/office/drawing/2014/main" id="{49A474C8-DB6A-43E4-AC12-F49955814CEE}"/>
              </a:ext>
            </a:extLst>
          </p:cNvPr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36478" y="0"/>
            <a:ext cx="10674397" cy="6858001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985832-37D7-4E67-838C-EDD7FFA99D76}"/>
              </a:ext>
            </a:extLst>
          </p:cNvPr>
          <p:cNvSpPr/>
          <p:nvPr/>
        </p:nvSpPr>
        <p:spPr>
          <a:xfrm>
            <a:off x="2425676" y="612844"/>
            <a:ext cx="6096000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Так почему же все же бабушка купила внуку пряник конём?</a:t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Какой жизненный урок извлёк герой из этой истории?</a:t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73EB6E-8B0C-4463-8195-537139583200}"/>
              </a:ext>
            </a:extLst>
          </p:cNvPr>
          <p:cNvSpPr txBox="1"/>
          <p:nvPr/>
        </p:nvSpPr>
        <p:spPr>
          <a:xfrm>
            <a:off x="2425676" y="1154096"/>
            <a:ext cx="636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(она хотела противопоставить злому поступку внука понимание, доброту и прощение)</a:t>
            </a:r>
            <a:b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404AAA-D40E-4756-80B3-EA11EDCF75BF}"/>
              </a:ext>
            </a:extLst>
          </p:cNvPr>
          <p:cNvSpPr txBox="1"/>
          <p:nvPr/>
        </p:nvSpPr>
        <p:spPr>
          <a:xfrm>
            <a:off x="2425676" y="2077426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(он понял, что бабушка его любит, он не одинок, надо жить по законам совести, вовремя сказать «нет» плохому советчику, а самое главное – надо уметь прощать, быть добрым. И такой урок доброты, воплощением которого стал пряник, он получает от бабушки. И Витя  понимает, что бабушка любит его истинной любовью)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5BD48D-01C7-447D-B414-30EB5E6F5AE4}"/>
              </a:ext>
            </a:extLst>
          </p:cNvPr>
          <p:cNvSpPr txBox="1"/>
          <p:nvPr/>
        </p:nvSpPr>
        <p:spPr>
          <a:xfrm>
            <a:off x="2425676" y="4108751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Итак, видим: сначала наш герой на перепутье добра и зла, нравственности и безнравственности. Ему сложно понять, где ложная любовь, где истинная. Но он, проходя через нравственное испытание, понял, что истинная любовь там, где есть добро, и для Вити это его семья.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65">
        <p14:reveal/>
      </p:transition>
    </mc:Choice>
    <mc:Fallback xmlns="">
      <p:transition spd="slow" advTm="10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2">
            <a:extLst>
              <a:ext uri="{FF2B5EF4-FFF2-40B4-BE49-F238E27FC236}">
                <a16:creationId xmlns="" xmlns:a16="http://schemas.microsoft.com/office/drawing/2014/main" id="{9FFD2396-7EA8-4DFD-8D4D-2681573C8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537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3A9F6BA-6A6A-4C76-A8B4-CF6C9E73175A}"/>
              </a:ext>
            </a:extLst>
          </p:cNvPr>
          <p:cNvSpPr/>
          <p:nvPr/>
        </p:nvSpPr>
        <p:spPr>
          <a:xfrm>
            <a:off x="1097291" y="1351508"/>
            <a:ext cx="809312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уроки нравственности я получил после прочтения рассказа?</a:t>
            </a:r>
          </a:p>
          <a:p>
            <a:pPr algn="just"/>
            <a:endParaRPr lang="ru-RU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говорить нет.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 будь жестоким.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Будь честным.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Помогай другим.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Умей прощать.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Умей признать ошибку, покаяться.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Делай правильный выбор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Будь решительным.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0088" y="5727469"/>
            <a:ext cx="7315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https://obrazovaka.ru/essay/astafev/interesnye-fakty-iz-zhizni</a:t>
            </a:r>
            <a:endParaRPr lang="ru-RU" sz="2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2">
            <a:extLst>
              <a:ext uri="{FF2B5EF4-FFF2-40B4-BE49-F238E27FC236}">
                <a16:creationId xmlns="" xmlns:a16="http://schemas.microsoft.com/office/drawing/2014/main" id="{F621D42F-E370-4BFA-B53E-085246CD6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5375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565CE0E-F3BA-4F77-8ED3-1B7295D850F9}"/>
              </a:ext>
            </a:extLst>
          </p:cNvPr>
          <p:cNvSpPr/>
          <p:nvPr/>
        </p:nvSpPr>
        <p:spPr>
          <a:xfrm>
            <a:off x="1505092" y="2005310"/>
            <a:ext cx="7724633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Домашнее задание. </a:t>
            </a:r>
            <a:r>
              <a:rPr lang="ru-RU" sz="32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Прочитать другие рассказы из сборника «Последний поклон». Подготовить сообщение: «Уроки доброты бабушки Катерины».</a:t>
            </a:r>
          </a:p>
        </p:txBody>
      </p:sp>
    </p:spTree>
    <p:extLst>
      <p:ext uri="{BB962C8B-B14F-4D97-AF65-F5344CB8AC3E}">
        <p14:creationId xmlns:p14="http://schemas.microsoft.com/office/powerpoint/2010/main" val="31802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взяты из открытых источников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91721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4665"/>
            <a:ext cx="7766936" cy="1646302"/>
          </a:xfrm>
        </p:spPr>
        <p:txBody>
          <a:bodyPr/>
          <a:lstStyle/>
          <a:p>
            <a:pPr algn="ctr"/>
            <a:r>
              <a:rPr lang="ru-RU" sz="4400" i="1" dirty="0"/>
              <a:t>Цифровые ресурсы для обучения детей с ВОЗ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2128058"/>
            <a:ext cx="8608986" cy="290329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учебные презентации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образовательные ресурсы по литературе:</a:t>
            </a:r>
          </a:p>
          <a:p>
            <a:pPr algn="ctr"/>
            <a:r>
              <a:rPr lang="en-US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http://www.literaturus.ru/2016/07/illjustracii-kon-s-rozovoj-grivoj-kartinki-risunki.html</a:t>
            </a:r>
            <a:r>
              <a:rPr lang="ru-RU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algn="ctr"/>
            <a:r>
              <a:rPr lang="en-US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http://sochineniye.ru/stanovlenie-lichnosti-v-rasskaze-astafeva-kon-s-rozovoj-grivoj/</a:t>
            </a:r>
            <a:r>
              <a:rPr lang="ru-RU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</a:p>
          <a:p>
            <a:pPr algn="ctr"/>
            <a:r>
              <a:rPr lang="en-US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https://obrazovaka.ru/essay/astafev/interesnye-fakty-iz-zhizni</a:t>
            </a:r>
            <a:r>
              <a:rPr lang="ru-RU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ru-RU" sz="28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учебные пособия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1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B050A3B-613C-41D5-9FC5-8D1DC937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06807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1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32">
        <p:fade/>
      </p:transition>
    </mc:Choice>
    <mc:Fallback xmlns="">
      <p:transition spd="med" advTm="7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E8FD561-5000-4674-9996-65121302B373}"/>
              </a:ext>
            </a:extLst>
          </p:cNvPr>
          <p:cNvSpPr/>
          <p:nvPr/>
        </p:nvSpPr>
        <p:spPr>
          <a:xfrm>
            <a:off x="-207862" y="-182880"/>
            <a:ext cx="11165422" cy="704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="" xmlns:a16="http://schemas.microsoft.com/office/drawing/2014/main" id="{E012368A-037A-460D-9C31-5157F9E09572}"/>
              </a:ext>
            </a:extLst>
          </p:cNvPr>
          <p:cNvSpPr/>
          <p:nvPr/>
        </p:nvSpPr>
        <p:spPr>
          <a:xfrm>
            <a:off x="4171937" y="655318"/>
            <a:ext cx="6501885" cy="482911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1218">
            <a:extLst>
              <a:ext uri="{FF2B5EF4-FFF2-40B4-BE49-F238E27FC236}">
                <a16:creationId xmlns="" xmlns:a16="http://schemas.microsoft.com/office/drawing/2014/main" id="{27547A6E-66DB-4A6F-B0E2-0B6B4A27ED05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82" t="7089" r="59274" b="36876"/>
          <a:stretch/>
        </p:blipFill>
        <p:spPr>
          <a:xfrm>
            <a:off x="327036" y="955841"/>
            <a:ext cx="3495554" cy="384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D9DD57-D840-4DB2-BA92-40A8165DAC0D}"/>
              </a:ext>
            </a:extLst>
          </p:cNvPr>
          <p:cNvSpPr txBox="1"/>
          <p:nvPr/>
        </p:nvSpPr>
        <p:spPr>
          <a:xfrm>
            <a:off x="4832080" y="807719"/>
            <a:ext cx="6283751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i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доброты и нравственности в рассказе</a:t>
            </a:r>
          </a:p>
          <a:p>
            <a:r>
              <a:rPr lang="ru-RU" sz="4800" b="1" i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В.П. Астафьева</a:t>
            </a:r>
          </a:p>
          <a:p>
            <a:r>
              <a:rPr lang="ru-RU" sz="4800" b="1" i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«Конь с розовой гривой»</a:t>
            </a:r>
            <a:endParaRPr lang="ru-RU" sz="4800" b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6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737">
        <p14:reveal/>
      </p:transition>
    </mc:Choice>
    <mc:Fallback xmlns="">
      <p:transition spd="slow" advTm="13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2">
            <a:extLst>
              <a:ext uri="{FF2B5EF4-FFF2-40B4-BE49-F238E27FC236}">
                <a16:creationId xmlns="" xmlns:a16="http://schemas.microsoft.com/office/drawing/2014/main" id="{9D75C1B0-7042-4033-9964-9943D6063D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48892" y="0"/>
            <a:ext cx="1075372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211C6C6-309F-452C-9DAA-BC67EFD473D3}"/>
              </a:ext>
            </a:extLst>
          </p:cNvPr>
          <p:cNvSpPr/>
          <p:nvPr/>
        </p:nvSpPr>
        <p:spPr>
          <a:xfrm>
            <a:off x="483870" y="2277659"/>
            <a:ext cx="8656320" cy="23026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 не брал меня…»</a:t>
            </a:r>
            <a:endParaRPr lang="ru-RU" sz="3200" i="1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«Вон как хорошо было бы жить! А теперь? Сон не брал меня, как окончательно запутавшегося преступника.» </a:t>
            </a:r>
            <a:endParaRPr lang="ru-RU" sz="3200" i="1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39" y="5365227"/>
            <a:ext cx="806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http://www.literaturus.ru/2016/07/illjustracii-kon-s-rozovoj-grivoj-kartinki-risunki.html</a:t>
            </a:r>
            <a:endParaRPr lang="ru-RU" sz="1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8">
        <p:fade/>
      </p:transition>
    </mc:Choice>
    <mc:Fallback xmlns="">
      <p:transition spd="med" advTm="4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="" xmlns:a16="http://schemas.microsoft.com/office/drawing/2014/main" id="{3EEEFA9D-1FD1-4954-94B8-42BA30AA1F3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92776" l="3143" r="97429">
                        <a14:foregroundMark x1="22857" y1="14829" x2="5714" y2="30798"/>
                        <a14:foregroundMark x1="5714" y1="58175" x2="5714" y2="58175"/>
                        <a14:foregroundMark x1="6000" y1="66920" x2="18286" y2="80228"/>
                        <a14:foregroundMark x1="20571" y1="82129" x2="46000" y2="87072"/>
                        <a14:foregroundMark x1="45714" y1="87072" x2="73714" y2="85171"/>
                        <a14:foregroundMark x1="73714" y1="85171" x2="82571" y2="77186"/>
                        <a14:foregroundMark x1="82571" y1="77186" x2="86286" y2="53612"/>
                        <a14:foregroundMark x1="86286" y1="52852" x2="82000" y2="25856"/>
                        <a14:foregroundMark x1="82000" y1="25856" x2="62571" y2="24335"/>
                        <a14:foregroundMark x1="19714" y1="25856" x2="6000" y2="44487"/>
                        <a14:foregroundMark x1="20286" y1="4943" x2="20286" y2="4943"/>
                        <a14:foregroundMark x1="61143" y1="7224" x2="61143" y2="7224"/>
                        <a14:foregroundMark x1="6571" y1="11787" x2="3143" y2="19392"/>
                        <a14:foregroundMark x1="68857" y1="66920" x2="76286" y2="37262"/>
                        <a14:foregroundMark x1="61714" y1="40304" x2="84000" y2="28897"/>
                        <a14:foregroundMark x1="53143" y1="12928" x2="80000" y2="12548"/>
                        <a14:foregroundMark x1="65143" y1="17490" x2="86000" y2="12548"/>
                        <a14:foregroundMark x1="86571" y1="8745" x2="88857" y2="8745"/>
                        <a14:foregroundMark x1="89143" y1="9125" x2="86571" y2="39544"/>
                        <a14:foregroundMark x1="90857" y1="11787" x2="91429" y2="82510"/>
                        <a14:foregroundMark x1="95429" y1="42586" x2="94857" y2="79087"/>
                        <a14:foregroundMark x1="94000" y1="82510" x2="82286" y2="87072"/>
                        <a14:foregroundMark x1="23429" y1="88213" x2="37714" y2="92776"/>
                        <a14:foregroundMark x1="97429" y1="30798" x2="97143" y2="58555"/>
                        <a14:backgroundMark x1="99429" y1="20152" x2="98857" y2="71103"/>
                        <a14:backgroundMark x1="98000" y1="29658" x2="97714" y2="4943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8713"/>
            <a:ext cx="9405257" cy="6858000"/>
          </a:xfrm>
          <a:prstGeom prst="rect">
            <a:avLst/>
          </a:prstGeom>
          <a:ln>
            <a:noFill/>
          </a:ln>
          <a:effectLst>
            <a:softEdge rad="2159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B423A6-087F-4969-8844-4F8D0D51B9E9}"/>
              </a:ext>
            </a:extLst>
          </p:cNvPr>
          <p:cNvSpPr/>
          <p:nvPr/>
        </p:nvSpPr>
        <p:spPr>
          <a:xfrm>
            <a:off x="483870" y="2089094"/>
            <a:ext cx="3078480" cy="166375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51C23249-4465-499A-92E3-CB5C34ADB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97936"/>
              </p:ext>
            </p:extLst>
          </p:nvPr>
        </p:nvGraphicFramePr>
        <p:xfrm>
          <a:off x="6096000" y="1132114"/>
          <a:ext cx="2002971" cy="956981"/>
        </p:xfrm>
        <a:graphic>
          <a:graphicData uri="http://schemas.openxmlformats.org/drawingml/2006/table">
            <a:tbl>
              <a:tblPr firstRow="1" firstCol="1" bandRow="1"/>
              <a:tblGrid>
                <a:gridCol w="986333">
                  <a:extLst>
                    <a:ext uri="{9D8B030D-6E8A-4147-A177-3AD203B41FA5}">
                      <a16:colId xmlns="" xmlns:a16="http://schemas.microsoft.com/office/drawing/2014/main" val="1726068013"/>
                    </a:ext>
                  </a:extLst>
                </a:gridCol>
                <a:gridCol w="349994">
                  <a:extLst>
                    <a:ext uri="{9D8B030D-6E8A-4147-A177-3AD203B41FA5}">
                      <a16:colId xmlns="" xmlns:a16="http://schemas.microsoft.com/office/drawing/2014/main" val="3160797787"/>
                    </a:ext>
                  </a:extLst>
                </a:gridCol>
                <a:gridCol w="666644">
                  <a:extLst>
                    <a:ext uri="{9D8B030D-6E8A-4147-A177-3AD203B41FA5}">
                      <a16:colId xmlns="" xmlns:a16="http://schemas.microsoft.com/office/drawing/2014/main" val="755248020"/>
                    </a:ext>
                  </a:extLst>
                </a:gridCol>
              </a:tblGrid>
              <a:tr h="956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5678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AA9228-D8FB-44C0-8581-00AE8CF96137}"/>
              </a:ext>
            </a:extLst>
          </p:cNvPr>
          <p:cNvSpPr txBox="1"/>
          <p:nvPr/>
        </p:nvSpPr>
        <p:spPr>
          <a:xfrm>
            <a:off x="556260" y="2224859"/>
            <a:ext cx="307848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b"/>
            <a:r>
              <a:rPr lang="ru-RU" sz="1600" b="1" dirty="0">
                <a:ln w="95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Преступление</a:t>
            </a:r>
            <a:r>
              <a:rPr lang="ru-RU" sz="16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я, ср. – наиболее существенное нарушение законности и правопорядка, влекущее за собой уголовное наказание.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E909BA6-BD2A-4125-9196-D18C276A1184}"/>
              </a:ext>
            </a:extLst>
          </p:cNvPr>
          <p:cNvSpPr/>
          <p:nvPr/>
        </p:nvSpPr>
        <p:spPr>
          <a:xfrm>
            <a:off x="5951220" y="1601770"/>
            <a:ext cx="332613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Проступок</a:t>
            </a:r>
            <a:r>
              <a:rPr lang="ru-RU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м. – поступок, по своему содержанию представляющий нарушение требований нравственности; провинность.</a:t>
            </a:r>
            <a:endParaRPr lang="ru-RU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2">
            <a:extLst>
              <a:ext uri="{FF2B5EF4-FFF2-40B4-BE49-F238E27FC236}">
                <a16:creationId xmlns="" xmlns:a16="http://schemas.microsoft.com/office/drawing/2014/main" id="{EA949DB5-7C90-4F4F-9F3E-7C2A2D8DC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7512975-A1E4-4DBB-97DE-F81337E38743}"/>
              </a:ext>
            </a:extLst>
          </p:cNvPr>
          <p:cNvSpPr/>
          <p:nvPr/>
        </p:nvSpPr>
        <p:spPr>
          <a:xfrm>
            <a:off x="466899" y="1648128"/>
            <a:ext cx="6096000" cy="356174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определение наиболее полно характеризует соседских детей:</a:t>
            </a:r>
            <a:endParaRPr lang="ru-RU" sz="32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«Левонтьевские орлы»</a:t>
            </a:r>
            <a:endParaRPr lang="ru-RU" sz="3200" b="1" i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«Левонтьевская орда»</a:t>
            </a:r>
            <a:endParaRPr lang="ru-RU" sz="3200" b="1" i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3200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«Левонтьевские ребятишки</a:t>
            </a:r>
            <a:r>
              <a:rPr lang="ru-RU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i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2782" y="5556882"/>
            <a:ext cx="7931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http://sochineniye.ru/stanovlenie-lichnosti-v-rasskaze-astafeva-kon-s-rozovoj-grivoj/</a:t>
            </a:r>
            <a:endParaRPr lang="ru-RU" sz="2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403038-81AD-4593-86EC-72BEE766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3" y="749365"/>
            <a:ext cx="8933522" cy="559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5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011">
        <p14:reveal/>
      </p:transition>
    </mc:Choice>
    <mc:Fallback xmlns="">
      <p:transition spd="slow" advTm="1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42">
            <a:extLst>
              <a:ext uri="{FF2B5EF4-FFF2-40B4-BE49-F238E27FC236}">
                <a16:creationId xmlns="" xmlns:a16="http://schemas.microsoft.com/office/drawing/2014/main" id="{9FFD2396-7EA8-4DFD-8D4D-2681573C8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90913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C8B194-6D70-45D1-8D37-7EA1EC45B18F}"/>
              </a:ext>
            </a:extLst>
          </p:cNvPr>
          <p:cNvSpPr/>
          <p:nvPr/>
        </p:nvSpPr>
        <p:spPr>
          <a:xfrm>
            <a:off x="505031" y="399494"/>
            <a:ext cx="9880849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ru-RU" sz="28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роль играет пейзажная зарисовка ясного летнего дня?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использует автор для передачи цвета?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использует автор для передачи звуков?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вызывает пейзаж?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в природе и что происходит в душе героя?</a:t>
            </a:r>
          </a:p>
          <a:p>
            <a:pPr algn="just"/>
            <a:endParaRPr lang="ru-RU" sz="2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i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красоты, спокойствия, гармонии природы ещё ярче видны переживания героя: «Вон как хорошо было жить! А теперь?» Жизнь главного героя омрачена безобразным поступком- обманом. Мир природы, красота и гармония летнего дня контрастируют с миром обмана, эгоизма, куда был вовлечен мальчик. Обман делает человека несчастным.</a:t>
            </a:r>
          </a:p>
        </p:txBody>
      </p:sp>
    </p:spTree>
    <p:extLst>
      <p:ext uri="{BB962C8B-B14F-4D97-AF65-F5344CB8AC3E}">
        <p14:creationId xmlns:p14="http://schemas.microsoft.com/office/powerpoint/2010/main" val="38023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</TotalTime>
  <Words>425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Цифровые ресурсы для обучения детей с ВОЗ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Jrcfyf</dc:creator>
  <cp:lastModifiedBy>Оксана Валерьевна</cp:lastModifiedBy>
  <cp:revision>80</cp:revision>
  <cp:lastPrinted>2018-03-11T13:08:40Z</cp:lastPrinted>
  <dcterms:created xsi:type="dcterms:W3CDTF">2018-03-10T18:39:00Z</dcterms:created>
  <dcterms:modified xsi:type="dcterms:W3CDTF">2023-01-13T09:20:21Z</dcterms:modified>
</cp:coreProperties>
</file>