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handoutMasterIdLst>
    <p:handoutMasterId r:id="rId11"/>
  </p:handoutMasterIdLst>
  <p:sldIdLst>
    <p:sldId id="256" r:id="rId2"/>
    <p:sldId id="266" r:id="rId3"/>
    <p:sldId id="267" r:id="rId4"/>
    <p:sldId id="258" r:id="rId5"/>
    <p:sldId id="261" r:id="rId6"/>
    <p:sldId id="268" r:id="rId7"/>
    <p:sldId id="269" r:id="rId8"/>
    <p:sldId id="271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A6C4"/>
    <a:srgbClr val="027853"/>
    <a:srgbClr val="85704B"/>
    <a:srgbClr val="715F3F"/>
    <a:srgbClr val="453A27"/>
    <a:srgbClr val="AF9971"/>
    <a:srgbClr val="AD976F"/>
    <a:srgbClr val="FFFFFF"/>
    <a:srgbClr val="C6E7F0"/>
    <a:srgbClr val="D7C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9593" autoAdjust="0"/>
  </p:normalViewPr>
  <p:slideViewPr>
    <p:cSldViewPr snapToGrid="0">
      <p:cViewPr varScale="1">
        <p:scale>
          <a:sx n="89" d="100"/>
          <a:sy n="89" d="100"/>
        </p:scale>
        <p:origin x="10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2" d="100"/>
          <a:sy n="82" d="100"/>
        </p:scale>
        <p:origin x="387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05EAD-D802-4921-AA88-B5F2BFD699D2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1CCCF-075C-4FED-A203-9159C337E1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1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4000" cy="443581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9147" y="1811044"/>
            <a:ext cx="3366220" cy="5046955"/>
          </a:xfrm>
          <a:prstGeom prst="rect">
            <a:avLst/>
          </a:prstGeom>
        </p:spPr>
      </p:pic>
      <p:pic>
        <p:nvPicPr>
          <p:cNvPr id="13" name="Picture 10" descr="https://img-fotki.yandex.ru/get/6824/165569590.7a/0_f5ec0_30c8b4e8_XL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25513" y="4791817"/>
            <a:ext cx="1407295" cy="1876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0320"/>
          <a:stretch/>
        </p:blipFill>
        <p:spPr>
          <a:xfrm>
            <a:off x="5140171" y="3182645"/>
            <a:ext cx="2734322" cy="36753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6857" y="1122363"/>
            <a:ext cx="6418557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0224" y="3602038"/>
            <a:ext cx="642077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1"/>
          <p:cNvSpPr txBox="1">
            <a:spLocks/>
          </p:cNvSpPr>
          <p:nvPr userDrawn="1"/>
        </p:nvSpPr>
        <p:spPr>
          <a:xfrm>
            <a:off x="1143000" y="1652214"/>
            <a:ext cx="6858000" cy="2387600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GReverance" pitchFamily="2" charset="0"/>
                <a:ea typeface="+mj-ea"/>
                <a:cs typeface="+mj-cs"/>
              </a:defRPr>
            </a:lvl1pPr>
          </a:lstStyle>
          <a:p>
            <a:endParaRPr lang="ru-RU" sz="4500" dirty="0"/>
          </a:p>
        </p:txBody>
      </p:sp>
      <p:sp>
        <p:nvSpPr>
          <p:cNvPr id="11" name="Подзаголовок 2"/>
          <p:cNvSpPr txBox="1">
            <a:spLocks/>
          </p:cNvSpPr>
          <p:nvPr userDrawn="1"/>
        </p:nvSpPr>
        <p:spPr>
          <a:xfrm>
            <a:off x="1143000" y="4131889"/>
            <a:ext cx="6858000" cy="165576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0758446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853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941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835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48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988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43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0" descr="https://img-fotki.yandex.ru/get/6824/165569590.7a/0_f5ec0_30c8b4e8_XL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431" y="4639447"/>
            <a:ext cx="1171142" cy="2082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mirdetstvo.ru/wp-content/uploads/2018/08/shkola4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3997" y="582533"/>
            <a:ext cx="1250004" cy="1851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560" y="400636"/>
            <a:ext cx="7916662" cy="1396456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Текст 2"/>
          <p:cNvSpPr>
            <a:spLocks noGrp="1"/>
          </p:cNvSpPr>
          <p:nvPr>
            <p:ph idx="1"/>
          </p:nvPr>
        </p:nvSpPr>
        <p:spPr>
          <a:xfrm>
            <a:off x="628650" y="189919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365196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0" descr="https://img-fotki.yandex.ru/get/6824/165569590.7a/0_f5ec0_30c8b4e8_XL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304" y="4305670"/>
            <a:ext cx="1358891" cy="2415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Рисунок 24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869" r="52864" b="73707"/>
          <a:stretch/>
        </p:blipFill>
        <p:spPr>
          <a:xfrm>
            <a:off x="0" y="811457"/>
            <a:ext cx="1720049" cy="17811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4000" cy="4435813"/>
          </a:xfrm>
          <a:prstGeom prst="rect">
            <a:avLst/>
          </a:prstGeom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  <p:sp>
        <p:nvSpPr>
          <p:cNvPr id="18" name="Заголовок 1"/>
          <p:cNvSpPr txBox="1">
            <a:spLocks/>
          </p:cNvSpPr>
          <p:nvPr userDrawn="1"/>
        </p:nvSpPr>
        <p:spPr>
          <a:xfrm>
            <a:off x="1143000" y="1652214"/>
            <a:ext cx="6858000" cy="2387600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GReverance" pitchFamily="2" charset="0"/>
                <a:ea typeface="+mj-ea"/>
                <a:cs typeface="+mj-cs"/>
              </a:defRPr>
            </a:lvl1pPr>
          </a:lstStyle>
          <a:p>
            <a:endParaRPr lang="ru-RU" sz="4500" dirty="0"/>
          </a:p>
        </p:txBody>
      </p:sp>
      <p:sp>
        <p:nvSpPr>
          <p:cNvPr id="19" name="Подзаголовок 2"/>
          <p:cNvSpPr txBox="1">
            <a:spLocks/>
          </p:cNvSpPr>
          <p:nvPr userDrawn="1"/>
        </p:nvSpPr>
        <p:spPr>
          <a:xfrm>
            <a:off x="1143000" y="4131889"/>
            <a:ext cx="6858000" cy="165576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GReverance" pitchFamily="2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800" dirty="0"/>
          </a:p>
        </p:txBody>
      </p:sp>
      <p:sp>
        <p:nvSpPr>
          <p:cNvPr id="22" name="Заголовок 1"/>
          <p:cNvSpPr>
            <a:spLocks noGrp="1"/>
          </p:cNvSpPr>
          <p:nvPr>
            <p:ph type="ctrTitle"/>
          </p:nvPr>
        </p:nvSpPr>
        <p:spPr>
          <a:xfrm>
            <a:off x="1878737" y="1621073"/>
            <a:ext cx="5386526" cy="2387600"/>
          </a:xfrm>
        </p:spPr>
        <p:txBody>
          <a:bodyPr anchor="b"/>
          <a:lstStyle>
            <a:lvl1pPr algn="ctr">
              <a:defRPr sz="4500">
                <a:solidFill>
                  <a:srgbClr val="027853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8737" y="4091966"/>
            <a:ext cx="5386526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rgbClr val="027853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117350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0320"/>
          <a:stretch/>
        </p:blipFill>
        <p:spPr>
          <a:xfrm>
            <a:off x="0" y="4292411"/>
            <a:ext cx="1908699" cy="25655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6858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0320"/>
          <a:stretch/>
        </p:blipFill>
        <p:spPr>
          <a:xfrm>
            <a:off x="7040422" y="4030463"/>
            <a:ext cx="2103578" cy="2827537"/>
          </a:xfrm>
          <a:prstGeom prst="rect">
            <a:avLst/>
          </a:prstGeom>
        </p:spPr>
      </p:pic>
      <p:sp>
        <p:nvSpPr>
          <p:cNvPr id="14" name="Прямоугольник 13"/>
          <p:cNvSpPr/>
          <p:nvPr userDrawn="1"/>
        </p:nvSpPr>
        <p:spPr>
          <a:xfrm>
            <a:off x="8314926" y="6673334"/>
            <a:ext cx="829074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" b="0" dirty="0" smtClean="0">
                <a:solidFill>
                  <a:schemeClr val="accent6"/>
                </a:solidFill>
                <a:latin typeface="AGReverance" pitchFamily="2" charset="0"/>
              </a:rPr>
              <a:t>© </a:t>
            </a:r>
            <a:r>
              <a:rPr lang="ru-RU" sz="600" b="0" dirty="0">
                <a:solidFill>
                  <a:schemeClr val="accent6"/>
                </a:solidFill>
                <a:latin typeface="AGReverance" pitchFamily="2" charset="0"/>
              </a:rPr>
              <a:t>Полшкова В.В., </a:t>
            </a:r>
            <a:r>
              <a:rPr lang="ru-RU" sz="600" b="0" dirty="0" smtClean="0">
                <a:solidFill>
                  <a:schemeClr val="accent6"/>
                </a:solidFill>
                <a:latin typeface="AGReverance" pitchFamily="2" charset="0"/>
              </a:rPr>
              <a:t>2019</a:t>
            </a:r>
            <a:endParaRPr lang="ru-RU" sz="600" b="0" dirty="0">
              <a:solidFill>
                <a:schemeClr val="accent6"/>
              </a:solidFill>
              <a:latin typeface="AGReverance" pitchFamily="2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869" r="52864" b="73707"/>
          <a:stretch/>
        </p:blipFill>
        <p:spPr>
          <a:xfrm>
            <a:off x="0" y="5708342"/>
            <a:ext cx="1480334" cy="1149658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1360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9179"/>
          <a:stretch/>
        </p:blipFill>
        <p:spPr>
          <a:xfrm>
            <a:off x="195308" y="3023944"/>
            <a:ext cx="1811046" cy="3834056"/>
          </a:xfrm>
          <a:prstGeom prst="rect">
            <a:avLst/>
          </a:prstGeom>
        </p:spPr>
      </p:pic>
      <p:pic>
        <p:nvPicPr>
          <p:cNvPr id="12" name="Picture 4" descr="https://mirdetstvo.ru/wp-content/uploads/2018/08/shkola4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4063" y="5557483"/>
            <a:ext cx="1114536" cy="1238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29.04.2020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430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070" y="2734160"/>
            <a:ext cx="2750519" cy="412384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0320"/>
          <a:stretch/>
        </p:blipFill>
        <p:spPr>
          <a:xfrm>
            <a:off x="7040422" y="3959442"/>
            <a:ext cx="2103578" cy="2827537"/>
          </a:xfrm>
          <a:prstGeom prst="rect">
            <a:avLst/>
          </a:prstGeom>
        </p:spPr>
      </p:pic>
      <p:pic>
        <p:nvPicPr>
          <p:cNvPr id="11" name="Picture 10" descr="https://img-fotki.yandex.ru/get/6824/165569590.7a/0_f5ec0_30c8b4e8_XL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6095" y="5519784"/>
            <a:ext cx="954535" cy="127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1217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ttps://img-fotki.yandex.ru/get/6824/165569590.7a/0_f5ec0_30c8b4e8_XL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5656" y="5637319"/>
            <a:ext cx="812307" cy="108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9179"/>
          <a:stretch/>
        </p:blipFill>
        <p:spPr>
          <a:xfrm>
            <a:off x="7652551" y="3700544"/>
            <a:ext cx="1491449" cy="3157456"/>
          </a:xfrm>
          <a:prstGeom prst="rect">
            <a:avLst/>
          </a:prstGeom>
        </p:spPr>
      </p:pic>
      <p:pic>
        <p:nvPicPr>
          <p:cNvPr id="14" name="Picture 4" descr="https://mirdetstvo.ru/wp-content/uploads/2018/08/shkola4.png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34293" y="5497347"/>
            <a:ext cx="1109707" cy="1233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55103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6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670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1C80-E7D7-4350-A8F5-ED951B1BE8E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846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8314926" y="6673334"/>
            <a:ext cx="829074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" b="0" dirty="0" smtClean="0">
                <a:solidFill>
                  <a:schemeClr val="accent6"/>
                </a:solidFill>
                <a:latin typeface="AGReverance" pitchFamily="2" charset="0"/>
              </a:rPr>
              <a:t>© </a:t>
            </a:r>
            <a:r>
              <a:rPr lang="ru-RU" sz="600" b="0" dirty="0">
                <a:solidFill>
                  <a:schemeClr val="accent6"/>
                </a:solidFill>
                <a:latin typeface="AGReverance" pitchFamily="2" charset="0"/>
              </a:rPr>
              <a:t>Полшкова В.В., </a:t>
            </a:r>
            <a:r>
              <a:rPr lang="ru-RU" sz="600" b="0" dirty="0" smtClean="0">
                <a:solidFill>
                  <a:schemeClr val="accent6"/>
                </a:solidFill>
                <a:latin typeface="AGReverance" pitchFamily="2" charset="0"/>
              </a:rPr>
              <a:t>2019</a:t>
            </a:r>
            <a:endParaRPr lang="ru-RU" sz="600" b="0" dirty="0">
              <a:solidFill>
                <a:schemeClr val="accent6"/>
              </a:solidFill>
              <a:latin typeface="AGReverance" pitchFamily="2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9144000" cy="44358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71348" y="320737"/>
            <a:ext cx="67381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9103" y="1781236"/>
            <a:ext cx="672039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81C80-E7D7-4350-A8F5-ED951B1BE8EC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AA2A9-5A41-462E-B7AE-ECF67BB13F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37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77" r:id="rId3"/>
    <p:sldLayoutId id="2147483678" r:id="rId4"/>
    <p:sldLayoutId id="2147483679" r:id="rId5"/>
    <p:sldLayoutId id="2147483680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4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GReverance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GReverance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GReveranc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GReveranc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GReverance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GReveranc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280161" y="1122363"/>
            <a:ext cx="6745254" cy="1524018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Garamond" panose="02020404030301010803" pitchFamily="18" charset="0"/>
              </a:rPr>
              <a:t>Сочинение-миниатюра «Весна»</a:t>
            </a:r>
            <a:endParaRPr lang="ru-RU" sz="4800" dirty="0">
              <a:latin typeface="Garamond" panose="02020404030301010803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80224" y="4195482"/>
            <a:ext cx="6420775" cy="1775012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latin typeface="Garamond" panose="02020404030301010803" pitchFamily="18" charset="0"/>
              </a:rPr>
              <a:t>Учитель начальных классов МБОУ СОШ № 1</a:t>
            </a:r>
          </a:p>
          <a:p>
            <a:pPr algn="r"/>
            <a:r>
              <a:rPr lang="ru-RU" dirty="0" smtClean="0">
                <a:latin typeface="Garamond" panose="02020404030301010803" pitchFamily="18" charset="0"/>
              </a:rPr>
              <a:t>Киселева И.Ю.</a:t>
            </a:r>
            <a:endParaRPr lang="ru-RU" dirty="0">
              <a:latin typeface="Garamond" panose="02020404030301010803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976" y="2080958"/>
            <a:ext cx="1648609" cy="2285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40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6857" y="1122363"/>
            <a:ext cx="6418557" cy="835529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Сочинение-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80224" y="2162287"/>
            <a:ext cx="6420775" cy="309551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исьменная работа, в которой вы излагаете свои мысли и чувства по заданной теме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760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348" y="559398"/>
            <a:ext cx="6738151" cy="774550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Текст- повествование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текст, в котором повествуется, рассказывается о событиях, происходящих в определенной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последовательности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таким текстам можно поставить вопросы ЧТО СЛУЧИЛОСЬ? ЧТО ПРОИЗОШЛО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передать последовательность происходящих событий в повествовательных текстах помогают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глаголы в тексте-повествовании являются опорными словами.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2906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Объект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текст или часть текста, в котором даётся описание предмета или явления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такому тексту можно поставить вопросы какой? какая? какое? какие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текст-описание насыщен именами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прилагательными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них мы бы не смогли описать предмет. Они являются опорными словами для текста-описания</a:t>
            </a:r>
            <a:r>
              <a:rPr lang="ru-RU" dirty="0">
                <a:latin typeface="Times New Roman" panose="02020603050405020304" pitchFamily="18" charset="0"/>
              </a:rPr>
              <a:t>;</a:t>
            </a:r>
            <a:endParaRPr lang="ru-RU" dirty="0"/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1571348" y="935914"/>
            <a:ext cx="6738151" cy="62394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Текст- описание</a:t>
            </a:r>
          </a:p>
        </p:txBody>
      </p:sp>
    </p:spTree>
    <p:extLst>
      <p:ext uri="{BB962C8B-B14F-4D97-AF65-F5344CB8AC3E}">
        <p14:creationId xmlns:p14="http://schemas.microsoft.com/office/powerpoint/2010/main" val="319690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бъект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200000"/>
              </a:lnSpc>
            </a:pPr>
            <a:r>
              <a:rPr lang="ru-RU" dirty="0"/>
              <a:t>это текст, изложенный в краткой форме, на тему, не требующую подробного раскрытия.</a:t>
            </a:r>
          </a:p>
          <a:p>
            <a:endParaRPr lang="ru-RU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/>
              <a:t>Сочинение- миниатюра-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20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89103" y="1043493"/>
            <a:ext cx="6720396" cy="5089082"/>
          </a:xfrm>
        </p:spPr>
        <p:txBody>
          <a:bodyPr/>
          <a:lstStyle/>
          <a:p>
            <a:pPr marL="0" indent="0">
              <a:buNone/>
            </a:pP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1.Определи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 чём ты будешь писать </a:t>
            </a:r>
          </a:p>
          <a:p>
            <a:pPr marL="0" lvl="0" indent="0" algn="ctr">
              <a:buNone/>
            </a:pPr>
            <a:r>
              <a:rPr lang="ru-RU" dirty="0">
                <a:solidFill>
                  <a:srgbClr val="8784C7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ВЕСНА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71348" y="580913"/>
            <a:ext cx="6738151" cy="462579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работы при написании сочинения:</a:t>
            </a:r>
            <a:endParaRPr lang="ru-RU" sz="24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818221"/>
              </p:ext>
            </p:extLst>
          </p:nvPr>
        </p:nvGraphicFramePr>
        <p:xfrm>
          <a:off x="1571348" y="2441986"/>
          <a:ext cx="6379287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363">
                  <a:extLst>
                    <a:ext uri="{9D8B030D-6E8A-4147-A177-3AD203B41FA5}">
                      <a16:colId xmlns:a16="http://schemas.microsoft.com/office/drawing/2014/main" val="3368033657"/>
                    </a:ext>
                  </a:extLst>
                </a:gridCol>
                <a:gridCol w="2022962">
                  <a:extLst>
                    <a:ext uri="{9D8B030D-6E8A-4147-A177-3AD203B41FA5}">
                      <a16:colId xmlns:a16="http://schemas.microsoft.com/office/drawing/2014/main" val="3683579675"/>
                    </a:ext>
                  </a:extLst>
                </a:gridCol>
                <a:gridCol w="2022962">
                  <a:extLst>
                    <a:ext uri="{9D8B030D-6E8A-4147-A177-3AD203B41FA5}">
                      <a16:colId xmlns:a16="http://schemas.microsoft.com/office/drawing/2014/main" val="202115442"/>
                    </a:ext>
                  </a:extLst>
                </a:gridCol>
              </a:tblGrid>
              <a:tr h="6239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времени года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явлении природы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картинах природы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0750465"/>
                  </a:ext>
                </a:extLst>
              </a:tr>
              <a:tr h="1855694"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солнце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небе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 осадках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растениях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т.е. обо всём понемногу</a:t>
                      </a:r>
                      <a:endParaRPr lang="ru-RU" sz="20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половодье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гроза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таяние снега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прилет птиц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т.п.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-птицы строят гнезда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пение птиц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появление первоцветов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7594043"/>
                  </a:ext>
                </a:extLst>
              </a:tr>
            </a:tbl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 flipH="1">
            <a:off x="2753958" y="2017059"/>
            <a:ext cx="2065468" cy="50561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819426" y="2017059"/>
            <a:ext cx="10758" cy="50561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837181" y="2017059"/>
            <a:ext cx="1947134" cy="50561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754316"/>
              </p:ext>
            </p:extLst>
          </p:nvPr>
        </p:nvGraphicFramePr>
        <p:xfrm>
          <a:off x="1524000" y="5185186"/>
          <a:ext cx="60960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3013942145"/>
                    </a:ext>
                  </a:extLst>
                </a:gridCol>
              </a:tblGrid>
              <a:tr h="424927">
                <a:tc>
                  <a:txBody>
                    <a:bodyPr/>
                    <a:lstStyle/>
                    <a:p>
                      <a:r>
                        <a:rPr lang="ru-RU" sz="32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Подобрать название</a:t>
                      </a:r>
                      <a:endParaRPr lang="ru-RU" sz="32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2400480"/>
                  </a:ext>
                </a:extLst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530166"/>
              </p:ext>
            </p:extLst>
          </p:nvPr>
        </p:nvGraphicFramePr>
        <p:xfrm>
          <a:off x="935914" y="5764306"/>
          <a:ext cx="7121564" cy="368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1234">
                  <a:extLst>
                    <a:ext uri="{9D8B030D-6E8A-4147-A177-3AD203B41FA5}">
                      <a16:colId xmlns:a16="http://schemas.microsoft.com/office/drawing/2014/main" val="4058899754"/>
                    </a:ext>
                  </a:extLst>
                </a:gridCol>
                <a:gridCol w="1894057">
                  <a:extLst>
                    <a:ext uri="{9D8B030D-6E8A-4147-A177-3AD203B41FA5}">
                      <a16:colId xmlns:a16="http://schemas.microsoft.com/office/drawing/2014/main" val="3160944388"/>
                    </a:ext>
                  </a:extLst>
                </a:gridCol>
                <a:gridCol w="2086273">
                  <a:extLst>
                    <a:ext uri="{9D8B030D-6E8A-4147-A177-3AD203B41FA5}">
                      <a16:colId xmlns:a16="http://schemas.microsoft.com/office/drawing/2014/main" val="3568497901"/>
                    </a:ext>
                  </a:extLst>
                </a:gridCol>
              </a:tblGrid>
              <a:tr h="368269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«Моё любимое время года»</a:t>
                      </a:r>
                      <a:endParaRPr lang="ru-RU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«Первая гроза»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«Новоселье»</a:t>
                      </a:r>
                      <a:endParaRPr lang="ru-RU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4362402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621925"/>
              </p:ext>
            </p:extLst>
          </p:nvPr>
        </p:nvGraphicFramePr>
        <p:xfrm>
          <a:off x="1524000" y="6228678"/>
          <a:ext cx="60960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3807437187"/>
                    </a:ext>
                  </a:extLst>
                </a:gridCol>
              </a:tblGrid>
              <a:tr h="483017">
                <a:tc>
                  <a:txBody>
                    <a:bodyPr/>
                    <a:lstStyle/>
                    <a:p>
                      <a:r>
                        <a:rPr lang="ru-RU" sz="32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Подобрать опорные слова</a:t>
                      </a:r>
                      <a:endParaRPr lang="ru-RU" sz="32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38497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374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89103" y="1312433"/>
            <a:ext cx="6720396" cy="4820141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Эпитет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одно слово, чаще всего прилагательное, в переносном смысле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0762" y="320737"/>
            <a:ext cx="8122024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художественной выразительности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82587" y="2030729"/>
            <a:ext cx="5029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              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мрачное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небо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весёло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 солнце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82057" y="2861726"/>
            <a:ext cx="627473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сопоставление двух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используются слова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как, точно, словно, будто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00389" y="4131049"/>
            <a:ext cx="62286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точно </a:t>
            </a:r>
            <a:r>
              <a:rPr 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терем расписной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00389" y="4630125"/>
            <a:ext cx="662671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Олицетворение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изображение неодушевлённых предметов как одушевлённых (глаголы)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800389" y="5964338"/>
            <a:ext cx="64370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вьюга </a:t>
            </a:r>
            <a:r>
              <a:rPr 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злилась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ручеёк </a:t>
            </a:r>
            <a:r>
              <a:rPr lang="ru-RU" sz="28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болтал</a:t>
            </a:r>
          </a:p>
        </p:txBody>
      </p:sp>
    </p:spTree>
    <p:extLst>
      <p:ext uri="{BB962C8B-B14F-4D97-AF65-F5344CB8AC3E}">
        <p14:creationId xmlns:p14="http://schemas.microsoft.com/office/powerpoint/2010/main" val="422955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348" y="1000461"/>
            <a:ext cx="6738151" cy="355003"/>
          </a:xfrm>
        </p:spPr>
        <p:txBody>
          <a:bodyPr>
            <a:noAutofit/>
          </a:bodyPr>
          <a:lstStyle/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Пришла весна.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89103" y="5046160"/>
            <a:ext cx="5360337" cy="3003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Птицы строят гнёзда.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1571347" y="1355464"/>
            <a:ext cx="58083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Пришла долгожданная весна.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9103" y="2181345"/>
            <a:ext cx="33562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Выглянуло солнце.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9103" y="2766120"/>
            <a:ext cx="5513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Улыбнулось ласковое солнце.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71348" y="3593054"/>
            <a:ext cx="34934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Появились ручьи.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89103" y="4399878"/>
            <a:ext cx="6414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Побежали, запели звонкие ручейки.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89103" y="5626249"/>
            <a:ext cx="62424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Шумные грачи обустраивают свои уютные гнёздышки.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26703" y="290022"/>
            <a:ext cx="6625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 предложения парами.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каком предложении ярче, красочнее выражена мысль.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63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Желаю успехов!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49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Фиолетовый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8596</TotalTime>
  <Words>332</Words>
  <Application>Microsoft Office PowerPoint</Application>
  <PresentationFormat>Экран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AGReverance</vt:lpstr>
      <vt:lpstr>Arial</vt:lpstr>
      <vt:lpstr>Calibri</vt:lpstr>
      <vt:lpstr>Garamond</vt:lpstr>
      <vt:lpstr>Times New Roman</vt:lpstr>
      <vt:lpstr>Тема Office</vt:lpstr>
      <vt:lpstr>Сочинение-миниатюра «Весна»</vt:lpstr>
      <vt:lpstr>Сочинение-</vt:lpstr>
      <vt:lpstr>Текст- повествование</vt:lpstr>
      <vt:lpstr>Текст- описание</vt:lpstr>
      <vt:lpstr>Сочинение- миниатюра-</vt:lpstr>
      <vt:lpstr>Порядок работы при написании сочинения:</vt:lpstr>
      <vt:lpstr>Средства художественной выразительности</vt:lpstr>
      <vt:lpstr>Пришла весна.</vt:lpstr>
      <vt:lpstr>Желаю успехов!</vt:lpstr>
    </vt:vector>
  </TitlesOfParts>
  <Manager>Полшкова Виктория Валерьяновна</Manager>
  <Company>МАОУ ДО ЦРТДиЮ Каменского района Пензенской области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Русский язык</dc:title>
  <dc:subject>русский язык</dc:subject>
  <dc:creator>Viktoriya Polshkova</dc:creator>
  <cp:keywords>русский язык;книги;школа</cp:keywords>
  <cp:lastModifiedBy>Ирина Киселева</cp:lastModifiedBy>
  <cp:revision>208</cp:revision>
  <dcterms:created xsi:type="dcterms:W3CDTF">2019-04-16T15:48:18Z</dcterms:created>
  <dcterms:modified xsi:type="dcterms:W3CDTF">2020-04-29T06:28:19Z</dcterms:modified>
</cp:coreProperties>
</file>