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70EF5F-86B3-4862-A908-3EF9581F4DB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A603A9-5D9E-4093-8A95-9AF43AE682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o.nios.ru/articles2/88/2/razvitie-chitatelskih-umeniy-s-uchetom-trebovaniya-fgos-na-uroke-angliyskogo-yazyka-s?qt-publication=0#qt-publication" TargetMode="External"/><Relationship Id="rId2" Type="http://schemas.openxmlformats.org/officeDocument/2006/relationships/hyperlink" Target="https://open-lesson.net/5492/#certific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chmet.ru/library/material/24304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Формирование основ функциональной грамотности в области чтения </a:t>
            </a:r>
            <a:r>
              <a:rPr lang="ru-RU" b="1" dirty="0" smtClean="0"/>
              <a:t>(на </a:t>
            </a:r>
            <a:r>
              <a:rPr lang="ru-RU" b="1" dirty="0"/>
              <a:t>примере обучения английскому языку)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Пащина В.В.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42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Многочисленные затруднения учащихся при работе с текстом 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15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расширение </a:t>
            </a:r>
            <a:r>
              <a:rPr lang="ru-RU" sz="2800" dirty="0"/>
              <a:t>активного и пассивного словарного запаса учащихся, более полное овладение грамматическим строем языка;</a:t>
            </a:r>
          </a:p>
          <a:p>
            <a:r>
              <a:rPr lang="ru-RU" sz="2800" dirty="0" smtClean="0"/>
              <a:t>овладение </a:t>
            </a:r>
            <a:r>
              <a:rPr lang="ru-RU" sz="2800" dirty="0"/>
              <a:t>продуктивными навыками и умениями различных видов устной и письменной речи;</a:t>
            </a:r>
          </a:p>
          <a:p>
            <a:r>
              <a:rPr lang="ru-RU" sz="2800" dirty="0" smtClean="0"/>
              <a:t>овладение </a:t>
            </a:r>
            <a:r>
              <a:rPr lang="ru-RU" sz="2800" dirty="0"/>
              <a:t>навыками и умениями понимания и анализа текстов разных видов: объявлений, рекламных буклетов, графиков, диаграмм, схем и т.п.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Условия обучения полноценной и правильной читательской деятельности: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475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Читательская </a:t>
            </a:r>
            <a:r>
              <a:rPr lang="ru-RU" dirty="0"/>
              <a:t>грамотность оценивается по следующим уровням:</a:t>
            </a:r>
          </a:p>
          <a:p>
            <a:pPr marL="0" indent="0" algn="just">
              <a:buNone/>
            </a:pPr>
            <a:r>
              <a:rPr lang="ru-RU" dirty="0" smtClean="0"/>
              <a:t>- 1</a:t>
            </a:r>
            <a:r>
              <a:rPr lang="ru-RU" dirty="0"/>
              <a:t>. поиск в тексте нужной информации по простому критерию (самый низкий уровень);</a:t>
            </a:r>
          </a:p>
          <a:p>
            <a:pPr marL="0" indent="0" algn="just">
              <a:buNone/>
            </a:pPr>
            <a:r>
              <a:rPr lang="ru-RU" dirty="0" smtClean="0"/>
              <a:t>- 2</a:t>
            </a:r>
            <a:r>
              <a:rPr lang="ru-RU" dirty="0"/>
              <a:t>. поиск в тексте нужной информации по множественным критериям;</a:t>
            </a:r>
          </a:p>
          <a:p>
            <a:pPr marL="0" indent="0" algn="just">
              <a:buNone/>
            </a:pPr>
            <a:r>
              <a:rPr lang="ru-RU" dirty="0" smtClean="0"/>
              <a:t>- 3</a:t>
            </a:r>
            <a:r>
              <a:rPr lang="ru-RU" dirty="0"/>
              <a:t>. поиск в тексте нужной информации, распознавание связи между отрывками информации, работа с известной, но противоречивой информацией;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Исследовании PISA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04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- 4</a:t>
            </a:r>
            <a:r>
              <a:rPr lang="ru-RU" dirty="0"/>
              <a:t>. поиск и установление последовательности или комбинации отрывков, содержащих глубоко скрытую информацию, умение сделать вывод о том, какая информация в тексте необходима для выполнения задания;</a:t>
            </a:r>
          </a:p>
          <a:p>
            <a:pPr marL="0" indent="0" algn="just">
              <a:buNone/>
            </a:pPr>
            <a:r>
              <a:rPr lang="ru-RU" dirty="0" smtClean="0"/>
              <a:t>- 5</a:t>
            </a:r>
            <a:r>
              <a:rPr lang="ru-RU" dirty="0"/>
              <a:t>. понимание сложных текстов и их интерпретация, формулирование выводов и гипотез относительно содержания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И</a:t>
            </a:r>
            <a:r>
              <a:rPr lang="ru-RU" dirty="0" smtClean="0"/>
              <a:t>сследовании PISA</a:t>
            </a:r>
            <a:br>
              <a:rPr lang="ru-RU" dirty="0" smtClean="0"/>
            </a:br>
            <a:r>
              <a:rPr lang="ru-RU" sz="3600" dirty="0"/>
              <a:t>Ч</a:t>
            </a:r>
            <a:r>
              <a:rPr lang="ru-RU" sz="3600" dirty="0" smtClean="0"/>
              <a:t>итательская грамотность оценивается по следующим уровням: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6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775527"/>
              </p:ext>
            </p:extLst>
          </p:nvPr>
        </p:nvGraphicFramePr>
        <p:xfrm>
          <a:off x="395536" y="1412776"/>
          <a:ext cx="8064896" cy="481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256584"/>
              </a:tblGrid>
              <a:tr h="7667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непонимание  смысла высказывания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1) Выделите главную мысль в тексте, ключевые фразы и ключевые слова.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Дополните содержание текста своей информацией (одно/два-три слова).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Дополните содержание текста своей информацией  (в виде свободного изложения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91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ограниченность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словарного запаса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 Составьте вопросы к текстам с помощью опор: соотнесение части А и 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Найдите ошибки в следующих вопросах.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rmAutofit fontScale="90000"/>
          </a:bodyPr>
          <a:lstStyle/>
          <a:p>
            <a:pPr algn="l" fontAlgn="t">
              <a:lnSpc>
                <a:spcPct val="115000"/>
              </a:lnSpc>
              <a:spcBef>
                <a:spcPts val="0"/>
              </a:spcBef>
            </a:pPr>
            <a:r>
              <a:rPr lang="ru-RU" sz="3100" b="1" dirty="0" smtClean="0">
                <a:latin typeface="Times New Roman"/>
                <a:ea typeface="Times New Roman"/>
                <a:cs typeface="Times New Roman"/>
              </a:rPr>
              <a:t>Проблема		Рекомендуемый </a:t>
            </a:r>
            <a:r>
              <a:rPr lang="ru-RU" sz="3100" b="1" dirty="0">
                <a:latin typeface="Times New Roman"/>
                <a:ea typeface="Times New Roman"/>
                <a:cs typeface="Times New Roman"/>
              </a:rPr>
              <a:t>тип заданий</a:t>
            </a:r>
            <a:r>
              <a:rPr lang="ru-RU" dirty="0">
                <a:latin typeface="Arial"/>
              </a:rPr>
              <a:t/>
            </a:r>
            <a:br>
              <a:rPr lang="ru-RU" dirty="0"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5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77400"/>
              </p:ext>
            </p:extLst>
          </p:nvPr>
        </p:nvGraphicFramePr>
        <p:xfrm>
          <a:off x="467544" y="1196752"/>
          <a:ext cx="7920880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70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неправильная интерпретация содержания текста; нарушение последовательности пунктов плана, нелогичность высказывания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1)Заполните таблицу ключевыми словами, которые понадобятся для описания чего-либо.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2) Составь кластер характеристик чего-либо.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3) Расставьте фразы из монолога описания картинки в нужном порядке.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4) Отметьте те клише, которые нужны для описания фотографии.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5) То, о чем не сообщается в тексте, отметь «галочкой» / На какие вопросы ты сможешь ответить?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4) Отредактируйте текст (найдите языковые ошибки).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Проблема		Рекомендуемый тип заданий</a:t>
            </a:r>
            <a:r>
              <a:rPr lang="ru-RU" sz="2800" dirty="0">
                <a:latin typeface="Arial"/>
              </a:rPr>
              <a:t/>
            </a:r>
            <a:br>
              <a:rPr lang="ru-RU" sz="2800" dirty="0">
                <a:latin typeface="Arial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8734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26296"/>
              </p:ext>
            </p:extLst>
          </p:nvPr>
        </p:nvGraphicFramePr>
        <p:xfrm>
          <a:off x="683568" y="980729"/>
          <a:ext cx="7812856" cy="522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292576"/>
              </a:tblGrid>
              <a:tr h="1440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неумение высказывать свое мнение по тексту в целом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1) Выпишите 3-4 (наиболее важные) словосочетания.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2) Запишите информацию, которая показалась бы вам необычной / интересной / полезной.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1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неумение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 выделять общие и отличительные характеристики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1) Подготовьте список необходимых слов/ словосочетаний для описания чего-либо.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2) Выберите из нижеперечисленных разговорных клише те, которые понадобятся / не понадобятся для описания?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3) Подчеркните в тексте понятия, которые характеризуют что-либо.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3) Расставьте нижеследующие фразы так, чтобы получилось логичное завершенное монологическое тематическое высказывание.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4) Заполните таблицу, опираясь на содержание текста.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>
                <a:latin typeface="Times New Roman"/>
                <a:ea typeface="Times New Roman"/>
                <a:cs typeface="Times New Roman"/>
              </a:rPr>
              <a:t>Проблема		Рекомендуемый тип заданий</a:t>
            </a:r>
            <a:r>
              <a:rPr lang="ru-RU" dirty="0">
                <a:latin typeface="Arial"/>
              </a:rPr>
              <a:t/>
            </a:r>
            <a:br>
              <a:rPr lang="ru-RU" dirty="0"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040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268760"/>
            <a:ext cx="7812856" cy="4857403"/>
          </a:xfrm>
        </p:spPr>
        <p:txBody>
          <a:bodyPr>
            <a:normAutofit/>
          </a:bodyPr>
          <a:lstStyle/>
          <a:p>
            <a:r>
              <a:rPr lang="ru-RU" sz="1400" dirty="0"/>
              <a:t>1. Панфилова Е.И. К вопросу о формировании функциональной грамотности учащихся на уроках английского языка // Концепт: Современные научные исследования: актуальные теории и концепции. Выпуск 3. – 2015. – ART 65081. – URL:http://e-koncept.ru/teleconf/65081.html-ISSN 2304-12ОХ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2. Панфилова Е.И Формирование основ функциональной грамотности в области чтения как часть методической системы по организации учебной деятельности развивающего типа в условиях внедрения ФГОС (на примере обучения английскому языку). -https://open-lesson.net/4690/#certificate</a:t>
            </a:r>
          </a:p>
          <a:p>
            <a:r>
              <a:rPr lang="ru-RU" sz="1400" dirty="0"/>
              <a:t>	3. Пивоварова Р. Типовые задачи по формированию универсальных учебных действий на уроках английского языка. - </a:t>
            </a:r>
            <a:r>
              <a:rPr lang="ru-RU" sz="1400" u="sng" dirty="0">
                <a:hlinkClick r:id="rId2"/>
              </a:rPr>
              <a:t>https://open-lesson.net/5492/#</a:t>
            </a:r>
            <a:r>
              <a:rPr lang="ru-RU" sz="1400" u="sng" dirty="0" smtClean="0">
                <a:hlinkClick r:id="rId2"/>
              </a:rPr>
              <a:t>certificate</a:t>
            </a:r>
            <a:endParaRPr lang="ru-RU" sz="1400" u="sng" dirty="0" smtClean="0"/>
          </a:p>
          <a:p>
            <a:r>
              <a:rPr lang="ru-RU" sz="1400" dirty="0" smtClean="0"/>
              <a:t>4</a:t>
            </a:r>
            <a:r>
              <a:rPr lang="ru-RU" sz="1400" dirty="0"/>
              <a:t>. </a:t>
            </a:r>
            <a:r>
              <a:rPr lang="ru-RU" sz="1400" dirty="0" err="1"/>
              <a:t>Петричук</a:t>
            </a:r>
            <a:r>
              <a:rPr lang="ru-RU" sz="1400" dirty="0"/>
              <a:t> И. .И. Развитие читательских умений с учетом требования ФГОС на уроке английского языка с практическим примером урока в 7-м классе (УМК “</a:t>
            </a:r>
            <a:r>
              <a:rPr lang="ru-RU" sz="1400" dirty="0" err="1"/>
              <a:t>Spotlight</a:t>
            </a:r>
            <a:r>
              <a:rPr lang="ru-RU" sz="1400" dirty="0"/>
              <a:t>”). - </a:t>
            </a:r>
            <a:r>
              <a:rPr lang="ru-RU" sz="1400" dirty="0">
                <a:hlinkClick r:id="rId3"/>
              </a:rPr>
              <a:t>http://io.nios.ru/articles2/88/2/razvitie-chitatelskih-umeniy-s-uchetom-trebovaniya-fgos-na-uroke-angliyskogo-yazyka-s?qt-publication=0#qt-publication</a:t>
            </a:r>
            <a:r>
              <a:rPr lang="ru-RU" sz="1400" dirty="0"/>
              <a:t> </a:t>
            </a:r>
          </a:p>
          <a:p>
            <a:r>
              <a:rPr lang="ru-RU" sz="1400" dirty="0"/>
              <a:t>5. </a:t>
            </a:r>
            <a:r>
              <a:rPr lang="ru-RU" sz="1400" dirty="0" err="1"/>
              <a:t>Свечнова</a:t>
            </a:r>
            <a:r>
              <a:rPr lang="ru-RU" sz="1400" dirty="0"/>
              <a:t> Т. В. Некоторые оригинальные приёмы работы с текстом на уроках английского языка» . -</a:t>
            </a:r>
            <a:r>
              <a:rPr lang="ru-RU" sz="1400" dirty="0">
                <a:hlinkClick r:id="rId4"/>
              </a:rPr>
              <a:t>https://www.uchmet.ru/library/material/243043/</a:t>
            </a:r>
            <a:endParaRPr lang="ru-RU" sz="1400" dirty="0"/>
          </a:p>
          <a:p>
            <a:r>
              <a:rPr lang="ru-RU" sz="1400" dirty="0"/>
              <a:t>6. Формирование читательской грамотности как </a:t>
            </a:r>
            <a:r>
              <a:rPr lang="ru-RU" sz="1400" dirty="0" err="1"/>
              <a:t>метапредметного</a:t>
            </a:r>
            <a:r>
              <a:rPr lang="ru-RU" sz="1400" dirty="0"/>
              <a:t> умения в курсе </a:t>
            </a:r>
            <a:r>
              <a:rPr lang="ru-RU" sz="1400" dirty="0" err="1"/>
              <a:t>Enjoy</a:t>
            </a:r>
            <a:r>
              <a:rPr lang="ru-RU" sz="1400" dirty="0"/>
              <a:t> </a:t>
            </a:r>
            <a:r>
              <a:rPr lang="ru-RU" sz="1400" dirty="0" err="1"/>
              <a:t>English</a:t>
            </a:r>
            <a:r>
              <a:rPr lang="ru-RU" sz="1400" dirty="0"/>
              <a:t>. -https://www.youtube.com/watch?v=wmei1A3NN14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dirty="0"/>
              <a:t>Ссылки на источники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8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«грамотность» (навыки чтения, письма, счёта и работы с документами);</a:t>
            </a:r>
          </a:p>
          <a:p>
            <a:r>
              <a:rPr lang="ru-RU" dirty="0"/>
              <a:t>- «минимальная грамотность» (способность читать и писать простые сообщения);</a:t>
            </a:r>
          </a:p>
          <a:p>
            <a:r>
              <a:rPr lang="ru-RU" dirty="0"/>
              <a:t>- «функциональная грамотность» (способность человека использовать навыки и умения чтения и письма в условиях его взаимодействия с социумом).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Читательская компетенция состоит из понятий: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96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понимать коммуникативную цель чтения текста;</a:t>
            </a:r>
          </a:p>
          <a:p>
            <a:r>
              <a:rPr lang="ru-RU" dirty="0"/>
              <a:t>- определять основную мысль текста;</a:t>
            </a:r>
          </a:p>
          <a:p>
            <a:r>
              <a:rPr lang="ru-RU" dirty="0"/>
              <a:t>- фиксировать информацию на письме в виде плана, тезисов, полного или сжатого пересказа (устного или письменного);</a:t>
            </a:r>
          </a:p>
          <a:p>
            <a:r>
              <a:rPr lang="ru-RU" dirty="0"/>
              <a:t>- дифференцировать главную и второстепенную, известную и неизвестную информацию;</a:t>
            </a:r>
          </a:p>
          <a:p>
            <a:r>
              <a:rPr lang="ru-RU" dirty="0"/>
              <a:t>- выделять информацию, иллюстрирующую языковые факты, явления или аргументирующую выдвинутый тезис;</a:t>
            </a:r>
          </a:p>
          <a:p>
            <a:r>
              <a:rPr lang="ru-RU" dirty="0"/>
              <a:t>- комментировать и оценивать информацию текста.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Современные УМК по английскому языку способны решать следующие задачи по развитию читательской грамотности: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617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Ориентация </a:t>
            </a:r>
            <a:r>
              <a:rPr lang="ru-RU" sz="2800" dirty="0"/>
              <a:t>в содержании текста (сюда входят различные умения:</a:t>
            </a:r>
          </a:p>
          <a:p>
            <a:pPr lvl="1"/>
            <a:r>
              <a:rPr lang="ru-RU" dirty="0"/>
              <a:t>определять главную тему, общую цель или назначение текста; выбирать из текста или придумывать заголовок; формулировать тезис, выражающий общий смысл текста; объяснять порядок частей, содержащихся в тексте; находить в тексте требуемую информацию и т.п.).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Три </a:t>
            </a:r>
            <a:r>
              <a:rPr lang="ru-RU" sz="3200" dirty="0"/>
              <a:t>группы читательских умений:</a:t>
            </a:r>
          </a:p>
        </p:txBody>
      </p:sp>
    </p:spTree>
    <p:extLst>
      <p:ext uri="{BB962C8B-B14F-4D97-AF65-F5344CB8AC3E}">
        <p14:creationId xmlns:p14="http://schemas.microsoft.com/office/powerpoint/2010/main" val="353500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2. Преобразование и интерпретация текста (умение преобразовывать текст, используя новые формы представления информации: формулы, графики, диаграммы, таблицы; сравнивать и противопоставлять заключённую в тексте информацию разного характера; находить в тексте доводы в подтверждение выдвинутых тезисов и т.п.).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</a:t>
            </a:r>
            <a:r>
              <a:rPr lang="ru-RU" sz="3200" dirty="0" smtClean="0"/>
              <a:t>ри группы читательских умений: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923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3. Оценка информации (откликаться на содержание текста; оценивать утверждения, сделанные в тексте, исходя из своих представлений о мире; находить доводы в защиту своей точки зрения и т.п.).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</a:t>
            </a:r>
            <a:r>
              <a:rPr lang="ru-RU" sz="3200" dirty="0" smtClean="0"/>
              <a:t>ри группы читательских умений: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421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dirty="0"/>
              <a:t>Приём чтение с пометками «</a:t>
            </a:r>
            <a:r>
              <a:rPr lang="ru-RU" sz="3000" dirty="0" err="1"/>
              <a:t>Insert</a:t>
            </a:r>
            <a:r>
              <a:rPr lang="ru-RU" sz="3000" dirty="0" smtClean="0"/>
              <a:t>»</a:t>
            </a:r>
          </a:p>
          <a:p>
            <a:r>
              <a:rPr lang="ru-RU" sz="3000" dirty="0" smtClean="0"/>
              <a:t> </a:t>
            </a:r>
            <a:r>
              <a:rPr lang="ru-RU" sz="3000" dirty="0"/>
              <a:t>Приём</a:t>
            </a:r>
            <a:r>
              <a:rPr lang="en-US" sz="3000" dirty="0"/>
              <a:t> «Thin questions and thick questions</a:t>
            </a:r>
            <a:r>
              <a:rPr lang="en-US" sz="3000" dirty="0" smtClean="0"/>
              <a:t>»</a:t>
            </a:r>
            <a:endParaRPr lang="ru-RU" sz="3000" dirty="0" smtClean="0"/>
          </a:p>
          <a:p>
            <a:r>
              <a:rPr lang="ru-RU" sz="3000" dirty="0"/>
              <a:t>Приём «Чтение с остановками»</a:t>
            </a:r>
          </a:p>
          <a:p>
            <a:r>
              <a:rPr lang="ru-RU" sz="3000" dirty="0" smtClean="0"/>
              <a:t>Приём </a:t>
            </a:r>
            <a:r>
              <a:rPr lang="ru-RU" sz="3000" dirty="0"/>
              <a:t>«Ассоциации</a:t>
            </a:r>
            <a:r>
              <a:rPr lang="ru-RU" sz="3000" dirty="0" smtClean="0"/>
              <a:t>»</a:t>
            </a:r>
            <a:endParaRPr lang="ru-RU" sz="3000" dirty="0"/>
          </a:p>
          <a:p>
            <a:r>
              <a:rPr lang="ru-RU" sz="3000" dirty="0" smtClean="0"/>
              <a:t>Приём </a:t>
            </a:r>
            <a:r>
              <a:rPr lang="ru-RU" sz="3000" dirty="0"/>
              <a:t>«Ключевые слова</a:t>
            </a:r>
            <a:r>
              <a:rPr lang="ru-RU" sz="3000" dirty="0" smtClean="0"/>
              <a:t>»</a:t>
            </a:r>
          </a:p>
          <a:p>
            <a:r>
              <a:rPr lang="ru-RU" sz="3000" dirty="0"/>
              <a:t>Приём «Составление кластера»</a:t>
            </a:r>
          </a:p>
          <a:p>
            <a:r>
              <a:rPr lang="ru-RU" sz="3000" dirty="0"/>
              <a:t>Приём «Перепутанные логические цепочки (</a:t>
            </a:r>
            <a:r>
              <a:rPr lang="ru-RU" sz="3000" dirty="0" err="1"/>
              <a:t>True</a:t>
            </a:r>
            <a:r>
              <a:rPr lang="ru-RU" sz="3000" dirty="0"/>
              <a:t> </a:t>
            </a:r>
            <a:r>
              <a:rPr lang="ru-RU" sz="3000" dirty="0" err="1"/>
              <a:t>or</a:t>
            </a:r>
            <a:r>
              <a:rPr lang="ru-RU" sz="3000" dirty="0"/>
              <a:t> </a:t>
            </a:r>
            <a:r>
              <a:rPr lang="ru-RU" sz="3000" dirty="0" err="1"/>
              <a:t>False</a:t>
            </a:r>
            <a:r>
              <a:rPr lang="ru-RU" sz="3000" dirty="0" smtClean="0"/>
              <a:t>)»</a:t>
            </a:r>
          </a:p>
          <a:p>
            <a:r>
              <a:rPr lang="ru-RU" sz="3000" dirty="0"/>
              <a:t>Приём «</a:t>
            </a:r>
            <a:r>
              <a:rPr lang="ru-RU" sz="3000" dirty="0" err="1"/>
              <a:t>Пазлы</a:t>
            </a:r>
            <a:r>
              <a:rPr lang="ru-RU" sz="3000" dirty="0"/>
              <a:t>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Различные </a:t>
            </a:r>
            <a:r>
              <a:rPr lang="ru-RU" sz="3600" dirty="0"/>
              <a:t>приёмы для формирования читательской компетенции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90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2800" dirty="0"/>
              <a:t>это значит не только выработать умение правильно озвучивать текст на иностранном языке, но и извлекать содержащиеся в нём мысли, идеи, факты - понимать его, оценивать, использовать полученную информацию.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Научить читать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806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должны быть обеспечены </a:t>
            </a:r>
            <a:r>
              <a:rPr lang="ru-RU" sz="2800" dirty="0"/>
              <a:t>педагогические условия, превращающиеся готовность учащихся к чтению для обучения в читательское умение, обеспечивающее самообучение </a:t>
            </a:r>
            <a:r>
              <a:rPr lang="ru-RU" sz="2800" dirty="0" smtClean="0"/>
              <a:t> </a:t>
            </a:r>
            <a:r>
              <a:rPr lang="ru-RU" sz="2800" dirty="0"/>
              <a:t>за порогом школы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При переходе в основную школу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347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870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Формирование основ функциональной грамотности в области чтения (на примере обучения английскому языку)</vt:lpstr>
      <vt:lpstr>Читательская компетенция состоит из понятий: </vt:lpstr>
      <vt:lpstr>Современные УМК по английскому языку способны решать следующие задачи по развитию читательской грамотности: </vt:lpstr>
      <vt:lpstr>Три группы читательских умений:</vt:lpstr>
      <vt:lpstr>Три группы читательских умений:</vt:lpstr>
      <vt:lpstr>Три группы читательских умений:</vt:lpstr>
      <vt:lpstr>Различные приёмы для формирования читательской компетенции. </vt:lpstr>
      <vt:lpstr>Научить читать </vt:lpstr>
      <vt:lpstr>При переходе в основную школу </vt:lpstr>
      <vt:lpstr> </vt:lpstr>
      <vt:lpstr>Условия обучения полноценной и правильной читательской деятельности: </vt:lpstr>
      <vt:lpstr>Исследовании PISA </vt:lpstr>
      <vt:lpstr>Исследовании PISA Читательская грамотность оценивается по следующим уровням:  </vt:lpstr>
      <vt:lpstr>Проблема  Рекомендуемый тип заданий </vt:lpstr>
      <vt:lpstr>Проблема  Рекомендуемый тип заданий </vt:lpstr>
      <vt:lpstr>Проблема  Рекомендуемый тип заданий </vt:lpstr>
      <vt:lpstr>Ссылки на 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Victoria</dc:creator>
  <cp:lastModifiedBy>Victoria</cp:lastModifiedBy>
  <cp:revision>7</cp:revision>
  <dcterms:created xsi:type="dcterms:W3CDTF">2021-01-18T20:43:26Z</dcterms:created>
  <dcterms:modified xsi:type="dcterms:W3CDTF">2021-01-20T08:56:55Z</dcterms:modified>
</cp:coreProperties>
</file>