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75" r:id="rId5"/>
    <p:sldId id="264" r:id="rId6"/>
    <p:sldId id="265" r:id="rId7"/>
    <p:sldId id="268" r:id="rId8"/>
    <p:sldId id="276" r:id="rId9"/>
    <p:sldId id="269" r:id="rId10"/>
    <p:sldId id="273" r:id="rId11"/>
    <p:sldId id="271" r:id="rId12"/>
    <p:sldId id="272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7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5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7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7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6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5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07DF-6AA3-4AB8-9295-812B122E5CC8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1EB1-686B-4FFF-8941-A68F439F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448801" cy="399856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бюджетное учреждение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дополнительного профессионального образования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городского округа Королёв Московской области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+mn-lt"/>
                <a:ea typeface="Calibri" pitchFamily="34" charset="0"/>
                <a:cs typeface="Times New Roman" pitchFamily="18" charset="0"/>
              </a:rPr>
              <a:t>«Учебно-методический образовательный центр»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dirty="0" smtClean="0">
                <a:solidFill>
                  <a:srgbClr val="FF0000"/>
                </a:solidFill>
              </a:rPr>
              <a:t>Итоговый практико-ориентированный проект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7030A0"/>
                </a:solidFill>
              </a:rPr>
              <a:t>Тема: Реализация индивидуального подхода к обучению детей с ОВЗ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998563"/>
            <a:ext cx="9603784" cy="2417735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Выполнила слушатель курса</a:t>
            </a:r>
          </a:p>
          <a:p>
            <a:pPr algn="r"/>
            <a:r>
              <a:rPr lang="ru-RU" dirty="0" smtClean="0"/>
              <a:t>Организация и содержание</a:t>
            </a:r>
          </a:p>
          <a:p>
            <a:pPr algn="r"/>
            <a:r>
              <a:rPr lang="ru-RU" dirty="0" smtClean="0"/>
              <a:t>Инклюзивного образования</a:t>
            </a:r>
          </a:p>
          <a:p>
            <a:pPr algn="r"/>
            <a:r>
              <a:rPr lang="ru-RU" dirty="0" smtClean="0"/>
              <a:t>В дошкольной образовательной организации</a:t>
            </a:r>
          </a:p>
          <a:p>
            <a:pPr algn="r"/>
            <a:r>
              <a:rPr lang="ru-RU" dirty="0" err="1" smtClean="0"/>
              <a:t>Жерихова</a:t>
            </a:r>
            <a:r>
              <a:rPr lang="ru-RU" dirty="0" smtClean="0"/>
              <a:t> О.В.</a:t>
            </a:r>
          </a:p>
          <a:p>
            <a:pPr algn="r"/>
            <a:r>
              <a:rPr lang="ru-RU" dirty="0" smtClean="0"/>
              <a:t>МАДОУ №39</a:t>
            </a:r>
          </a:p>
          <a:p>
            <a:pPr algn="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4219414"/>
            <a:ext cx="2417735" cy="24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2" y="185980"/>
            <a:ext cx="2986597" cy="2852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67" y="0"/>
            <a:ext cx="372046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51" y="3409627"/>
            <a:ext cx="2079800" cy="3448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8" y="3224160"/>
            <a:ext cx="1970481" cy="3510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38" y="178743"/>
            <a:ext cx="1426144" cy="2859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51" y="205353"/>
            <a:ext cx="1863081" cy="29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2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Золотые правила при работе с детьми с  ОВЗ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создание </a:t>
            </a:r>
            <a:r>
              <a:rPr lang="ru-RU" sz="3600" dirty="0"/>
              <a:t>для ребенка </a:t>
            </a:r>
            <a:r>
              <a:rPr lang="ru-RU" sz="3600" dirty="0" smtClean="0"/>
              <a:t>атмосферы доброжелательности и психологической </a:t>
            </a:r>
            <a:r>
              <a:rPr lang="ru-RU" sz="3600" dirty="0"/>
              <a:t>безопасности;</a:t>
            </a:r>
          </a:p>
          <a:p>
            <a:r>
              <a:rPr lang="ru-RU" sz="3600" dirty="0" smtClean="0"/>
              <a:t>педагогический оптимизм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814" y="3502617"/>
            <a:ext cx="5351014" cy="28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976"/>
            <a:ext cx="10770032" cy="6641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1. </a:t>
            </a:r>
            <a:r>
              <a:rPr lang="ru-RU" sz="1600" dirty="0" err="1"/>
              <a:t>Афонькина</a:t>
            </a:r>
            <a:r>
              <a:rPr lang="ru-RU" sz="1600" dirty="0"/>
              <a:t> Ю.А., Кузьмичева Т.В. Организация психолого-педагогического сопровождения инклюзивного образования в дошкольной образовательной организации // Оказание специальной помощи лицам с особыми образовательными потребностями. Проблемы и пути решения. Материалы Международной виртуальной научно-практической конференции. - 2016. - С. 16-25.</a:t>
            </a:r>
          </a:p>
          <a:p>
            <a:pPr marL="0" indent="0">
              <a:buNone/>
            </a:pPr>
            <a:r>
              <a:rPr lang="ru-RU" sz="1600" dirty="0"/>
              <a:t>2. Бабкина Н.В. Особые образовательные потребности детей с задержкой психического развития в период начального школьного обучения // Педагогика и психология образования. - 2017. - №3. - С. 34-46.</a:t>
            </a:r>
          </a:p>
          <a:p>
            <a:pPr marL="0" indent="0">
              <a:buNone/>
            </a:pPr>
            <a:r>
              <a:rPr lang="ru-RU" sz="1600" dirty="0"/>
              <a:t>3. Борисова Е.А. Индивидуальные логопедические занятия с дошкольниками, имеющими общее недоразвитие речи. М.: </a:t>
            </a:r>
            <a:r>
              <a:rPr lang="ru-RU" sz="1600" dirty="0" err="1"/>
              <a:t>Тц</a:t>
            </a:r>
            <a:r>
              <a:rPr lang="ru-RU" sz="1600" dirty="0"/>
              <a:t> сфера, 2008.</a:t>
            </a:r>
          </a:p>
          <a:p>
            <a:pPr marL="0" indent="0">
              <a:buNone/>
            </a:pPr>
            <a:r>
              <a:rPr lang="ru-RU" sz="1600" dirty="0"/>
              <a:t>4. Кошелева Н.А. Проблема обеспечения индивидуализации образования детей с ограниченными возможностями здоровья на этапе дошкольного образования, 2018, Санкт-Петербургский образовательный вестник</a:t>
            </a:r>
          </a:p>
          <a:p>
            <a:pPr marL="0" indent="0">
              <a:buNone/>
            </a:pPr>
            <a:r>
              <a:rPr lang="ru-RU" sz="1600" dirty="0"/>
              <a:t>5. Кузьмичева Т.В. Анализ готовности педагогов к реализации ФГОС НОО обучающихся с ЗПР. - 2017. - № 5. - С.62-70.</a:t>
            </a:r>
          </a:p>
          <a:p>
            <a:pPr marL="0" indent="0">
              <a:buNone/>
            </a:pPr>
            <a:r>
              <a:rPr lang="ru-RU" sz="1600" dirty="0"/>
              <a:t>6. Молоканова, Н. В. Реализация принципов индивидуализации в процессе инклюзивного образования в дошкольном учреждении общеразвивающей направленности / Н. В. Молоканова, Н. А. </a:t>
            </a:r>
            <a:r>
              <a:rPr lang="ru-RU" sz="1600" dirty="0" err="1"/>
              <a:t>Билялова</a:t>
            </a:r>
            <a:r>
              <a:rPr lang="ru-RU" sz="1600" dirty="0"/>
              <a:t>, И. Н. Конькова, В. В. </a:t>
            </a:r>
            <a:r>
              <a:rPr lang="ru-RU" sz="1600" dirty="0" err="1"/>
              <a:t>Гоношилова</a:t>
            </a:r>
            <a:r>
              <a:rPr lang="ru-RU" sz="1600" dirty="0"/>
              <a:t>. Молодой ученый. — 2016. — № 12.6 (116.6). — С. 94-99. — URL: https://moluch.ru/archive/116/32522/ (дата обращения: 10.05.2022).</a:t>
            </a:r>
          </a:p>
          <a:p>
            <a:pPr marL="0" indent="0">
              <a:buNone/>
            </a:pPr>
            <a:r>
              <a:rPr lang="ru-RU" sz="1600" dirty="0"/>
              <a:t>7. Оглоблина И. Ю. Логопедический массаж: игры и упражнения. – М., 2016г.</a:t>
            </a:r>
          </a:p>
          <a:p>
            <a:pPr marL="0" indent="0">
              <a:buNone/>
            </a:pPr>
            <a:r>
              <a:rPr lang="ru-RU" sz="1600" dirty="0"/>
              <a:t>8. </a:t>
            </a:r>
            <a:r>
              <a:rPr lang="ru-RU" sz="1600" dirty="0" err="1"/>
              <a:t>Ремезова</a:t>
            </a:r>
            <a:r>
              <a:rPr lang="ru-RU" sz="1600" dirty="0"/>
              <a:t> Л.А., Ковалева Т.А. Индивидуализация образовательного процесса в инклюзивной практике дошкольной образовательной организации // Вестник ЧГПУ. - 2017. -№6.</a:t>
            </a:r>
          </a:p>
          <a:p>
            <a:pPr marL="0" indent="0">
              <a:buNone/>
            </a:pPr>
            <a:r>
              <a:rPr lang="ru-RU" sz="1600" dirty="0"/>
              <a:t>9. Самсоненко JI.C., </a:t>
            </a:r>
            <a:r>
              <a:rPr lang="ru-RU" sz="1600" dirty="0" err="1"/>
              <a:t>Шавшаева</a:t>
            </a:r>
            <a:r>
              <a:rPr lang="ru-RU" sz="1600" dirty="0"/>
              <a:t> Л.Ю. Реализация принципа индивидуализации как основное требование ФГОС дошкольного образования в процессе повышения квалификации педагогов // Наука, образование, общество. - 2015,- № 3 (5).- С. 65-71</a:t>
            </a:r>
          </a:p>
          <a:p>
            <a:pPr marL="0" indent="0">
              <a:buNone/>
            </a:pPr>
            <a:r>
              <a:rPr lang="ru-RU" sz="1600" dirty="0"/>
              <a:t>10. Фадеева Ю. А., Пичугина Г. А., Жилина И. И. Игры с прищепками: творим и говорим. — М.: ТЦ Сфера, 2011. — 64 с.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315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2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СПАСИБО ЗА ВНИМАНИЕ!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62" y="2069649"/>
            <a:ext cx="7553675" cy="44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Индивидуальный подход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- это </a:t>
            </a:r>
            <a:r>
              <a:rPr lang="ru-RU" sz="4000" dirty="0"/>
              <a:t>организация учебного процесса с учётом индивидуальных особенностей </a:t>
            </a:r>
            <a:r>
              <a:rPr lang="ru-RU" sz="4000" dirty="0" smtClean="0"/>
              <a:t>детей, </a:t>
            </a:r>
            <a:r>
              <a:rPr lang="ru-RU" sz="4000" dirty="0"/>
              <a:t>которая позволяет создать оптимальные условия для реализации потенциальных </a:t>
            </a:r>
            <a:r>
              <a:rPr lang="ru-RU" sz="4000" dirty="0" smtClean="0"/>
              <a:t>возможностей </a:t>
            </a:r>
            <a:r>
              <a:rPr lang="ru-RU" sz="4000" dirty="0"/>
              <a:t>каждого </a:t>
            </a:r>
            <a:r>
              <a:rPr lang="ru-RU" sz="4000" dirty="0" smtClean="0"/>
              <a:t>ребенка.</a:t>
            </a:r>
          </a:p>
          <a:p>
            <a:pPr marL="0" indent="0" algn="just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01" y="4723313"/>
            <a:ext cx="9583119" cy="18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Проблема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</a:t>
            </a:r>
            <a:r>
              <a:rPr lang="ru-RU" sz="4400" dirty="0" smtClean="0"/>
              <a:t>рганизация </a:t>
            </a:r>
            <a:r>
              <a:rPr lang="ru-RU" sz="4400" dirty="0"/>
              <a:t>коррекционной работы с </a:t>
            </a:r>
            <a:r>
              <a:rPr lang="ru-RU" sz="4400" dirty="0" smtClean="0"/>
              <a:t>детьми с ТНР и создании </a:t>
            </a:r>
            <a:r>
              <a:rPr lang="ru-RU" sz="4400" dirty="0"/>
              <a:t>специальных условий для детей </a:t>
            </a:r>
            <a:r>
              <a:rPr lang="ru-RU" sz="4400" dirty="0" smtClean="0"/>
              <a:t>с ТНР.</a:t>
            </a:r>
            <a:endParaRPr lang="ru-RU" sz="4400" dirty="0"/>
          </a:p>
          <a:p>
            <a:pPr marL="0" indent="0">
              <a:buNone/>
            </a:pPr>
            <a:endParaRPr lang="ru-RU" sz="3600" dirty="0"/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endParaRPr lang="ru-RU" sz="3600" dirty="0"/>
          </a:p>
        </p:txBody>
      </p:sp>
      <p:pic>
        <p:nvPicPr>
          <p:cNvPr id="2050" name="Picture 2" descr="https://kuzneck.pnzreg.ru/upload/iblock/f38/f383f3abaf6a60d1a224ede809c143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04" y="3524022"/>
            <a:ext cx="3537254" cy="265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486"/>
            <a:ext cx="10630546" cy="64782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Актуальность</a:t>
            </a:r>
            <a:r>
              <a:rPr lang="ru-RU" sz="3200" dirty="0" smtClean="0"/>
              <a:t>: Возможности, упущенные в младшем возрасте, представляют значимую проблему в старшем возрасте, поскольку развитие психических процессов замедляется, компенсаторные и адаптационные возможности организма ослабевают. </a:t>
            </a:r>
          </a:p>
          <a:p>
            <a:pPr marL="0" indent="0" algn="just">
              <a:buNone/>
            </a:pPr>
            <a:r>
              <a:rPr lang="ru-RU" sz="3200" b="1" dirty="0" smtClean="0"/>
              <a:t>Цель: </a:t>
            </a:r>
            <a:r>
              <a:rPr lang="ru-RU" sz="3200" dirty="0" smtClean="0"/>
              <a:t>разработка</a:t>
            </a:r>
            <a:r>
              <a:rPr lang="ru-RU" sz="3200" b="1" dirty="0" smtClean="0"/>
              <a:t> </a:t>
            </a:r>
            <a:r>
              <a:rPr lang="ru-RU" sz="3200" dirty="0" smtClean="0"/>
              <a:t>алгоритма индивидуального сопровождения воспитанников с ТНР в условиях групп общеразвивающего вида.</a:t>
            </a:r>
          </a:p>
          <a:p>
            <a:pPr marL="0" indent="0" algn="just">
              <a:buNone/>
            </a:pPr>
            <a:r>
              <a:rPr lang="ru-RU" sz="3200" b="1" dirty="0"/>
              <a:t>З</a:t>
            </a:r>
            <a:r>
              <a:rPr lang="ru-RU" sz="3200" b="1" dirty="0" smtClean="0"/>
              <a:t>адачи</a:t>
            </a:r>
            <a:r>
              <a:rPr lang="ru-RU" sz="3200" b="1" dirty="0"/>
              <a:t>: - </a:t>
            </a:r>
            <a:r>
              <a:rPr lang="ru-RU" sz="3200" dirty="0"/>
              <a:t>организовать индивидуальную работу во время режимных моментов, самообслуживания, хозяйственно-бытового труда и труда на природе, на </a:t>
            </a:r>
            <a:r>
              <a:rPr lang="ru-RU" sz="3200" dirty="0" smtClean="0"/>
              <a:t>прогулке, </a:t>
            </a:r>
            <a:r>
              <a:rPr lang="ru-RU" sz="3200" dirty="0"/>
              <a:t>в играх и развлечениях;</a:t>
            </a:r>
          </a:p>
          <a:p>
            <a:pPr marL="0" indent="0" algn="just">
              <a:buNone/>
            </a:pPr>
            <a:r>
              <a:rPr lang="ru-RU" sz="3200" dirty="0"/>
              <a:t>- повысить психолого-педагогическую компетенцию родителей по вопросам помощи ребенку с ТНР.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35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При </a:t>
            </a:r>
            <a:r>
              <a:rPr lang="ru-RU" sz="4900" dirty="0">
                <a:solidFill>
                  <a:srgbClr val="FF0000"/>
                </a:solidFill>
              </a:rPr>
              <a:t>осуществлении индивидуального подхода учитываются: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первичное нарушение, которое влияет на физическое и психическое развитие ребенка,</a:t>
            </a:r>
          </a:p>
          <a:p>
            <a:pPr marL="0" indent="0">
              <a:buNone/>
            </a:pPr>
            <a:r>
              <a:rPr lang="ru-RU" dirty="0"/>
              <a:t>- состояние речи, интеллекта, эмоционально – волевой сферы,</a:t>
            </a:r>
          </a:p>
          <a:p>
            <a:pPr marL="0" indent="0">
              <a:buNone/>
            </a:pPr>
            <a:r>
              <a:rPr lang="ru-RU" dirty="0"/>
              <a:t>- возрастные и индивидуальные особенности детей,</a:t>
            </a:r>
          </a:p>
          <a:p>
            <a:pPr marL="0" indent="0">
              <a:buNone/>
            </a:pPr>
            <a:r>
              <a:rPr lang="ru-RU" dirty="0"/>
              <a:t>- создание условий для проявления и развития их желаний, интересов, склонностей, возможностей,</a:t>
            </a:r>
          </a:p>
          <a:p>
            <a:pPr marL="0" indent="0">
              <a:buNone/>
            </a:pPr>
            <a:r>
              <a:rPr lang="ru-RU" dirty="0"/>
              <a:t>- особенности психических процессов (восприятия, внимания, памяти, </a:t>
            </a:r>
            <a:r>
              <a:rPr lang="ru-RU" dirty="0" smtClean="0"/>
              <a:t>мышления</a:t>
            </a:r>
            <a:r>
              <a:rPr lang="ru-RU" dirty="0" smtClean="0"/>
              <a:t>, речи</a:t>
            </a:r>
            <a:r>
              <a:rPr lang="ru-RU" dirty="0" smtClean="0"/>
              <a:t>),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тип темперамента.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6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1959"/>
            <a:ext cx="10515600" cy="13187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реализации индивидуального подхода к обучению детей с ОВЗ необходимо создавать </a:t>
            </a: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>
                <a:solidFill>
                  <a:srgbClr val="FF0000"/>
                </a:solidFill>
              </a:rPr>
              <a:t>специальные условия воспитания и обучения: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1. Создание нормативно-правового и программно-методического обеспечения.</a:t>
            </a:r>
          </a:p>
          <a:p>
            <a:pPr marL="0" indent="0">
              <a:buNone/>
            </a:pPr>
            <a:r>
              <a:rPr lang="ru-RU" sz="3600" dirty="0"/>
              <a:t>2. Создание предметно-развивающей среды.</a:t>
            </a:r>
          </a:p>
          <a:p>
            <a:pPr marL="0" indent="0">
              <a:buNone/>
            </a:pPr>
            <a:r>
              <a:rPr lang="ru-RU" sz="3600" dirty="0"/>
              <a:t>3. Кадровое обеспечение.</a:t>
            </a:r>
          </a:p>
          <a:p>
            <a:pPr marL="0" indent="0">
              <a:buNone/>
            </a:pPr>
            <a:r>
              <a:rPr lang="ru-RU" sz="3600" dirty="0"/>
              <a:t>4. Создание </a:t>
            </a:r>
            <a:r>
              <a:rPr lang="ru-RU" sz="3600" dirty="0" smtClean="0"/>
              <a:t>психолого-педагогического сопровождения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5. Взаимодействие образовательной организации и семьи.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17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95946"/>
            <a:ext cx="10599549" cy="56810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В своей работе с детьми с ТНР я использую индивидуальную работу во время режимных моментов, самообслуживания, хозяйственно-бытового труда и труда на природе, на прогулке, </a:t>
            </a:r>
            <a:r>
              <a:rPr lang="ru-RU" sz="3600" dirty="0" smtClean="0"/>
              <a:t>в </a:t>
            </a:r>
            <a:r>
              <a:rPr lang="ru-RU" sz="3600" dirty="0"/>
              <a:t>играх и </a:t>
            </a:r>
            <a:r>
              <a:rPr lang="ru-RU" sz="3600" dirty="0" smtClean="0"/>
              <a:t>развлечениях.</a:t>
            </a:r>
          </a:p>
          <a:p>
            <a:pPr marL="0" indent="0" algn="just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4" y="3885535"/>
            <a:ext cx="2831992" cy="20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6559" cy="8902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Индивидуальная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55363"/>
            <a:ext cx="10847523" cy="542440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/>
              <a:t>- Артикуляционная гимнастика </a:t>
            </a:r>
            <a:r>
              <a:rPr lang="ru-RU" sz="3600" i="1" dirty="0"/>
              <a:t>(с элементами дыхательной и голосовой)</a:t>
            </a:r>
            <a:r>
              <a:rPr lang="ru-RU" sz="3600" dirty="0"/>
              <a:t> </a:t>
            </a:r>
          </a:p>
          <a:p>
            <a:r>
              <a:rPr lang="ru-RU" sz="3600" dirty="0"/>
              <a:t>- Пальчиковая гимнастика </a:t>
            </a:r>
          </a:p>
          <a:p>
            <a:r>
              <a:rPr lang="ru-RU" sz="3600" dirty="0"/>
              <a:t>- Вечерние индивидуальные занятия, закрепляющие звукопроизношение</a:t>
            </a:r>
          </a:p>
          <a:p>
            <a:r>
              <a:rPr lang="ru-RU" sz="3600" dirty="0"/>
              <a:t>- </a:t>
            </a:r>
            <a:r>
              <a:rPr lang="ru-RU" sz="3600" dirty="0" err="1"/>
              <a:t>Психогимнастика</a:t>
            </a:r>
            <a:r>
              <a:rPr lang="ru-RU" sz="3600" dirty="0"/>
              <a:t> </a:t>
            </a:r>
          </a:p>
          <a:p>
            <a:r>
              <a:rPr lang="ru-RU" sz="3600" dirty="0"/>
              <a:t>- Упражнения на релаксацию</a:t>
            </a:r>
          </a:p>
          <a:p>
            <a:r>
              <a:rPr lang="ru-RU" sz="3600" dirty="0"/>
              <a:t>- Совместная двигательная</a:t>
            </a:r>
            <a:r>
              <a:rPr lang="ru-RU" sz="3600" b="1" dirty="0"/>
              <a:t> </a:t>
            </a:r>
            <a:r>
              <a:rPr lang="ru-RU" sz="3600" dirty="0"/>
              <a:t>деятельность</a:t>
            </a:r>
            <a:r>
              <a:rPr lang="ru-RU" sz="3600" b="1" dirty="0"/>
              <a:t> </a:t>
            </a:r>
            <a:r>
              <a:rPr lang="ru-RU" sz="3600" dirty="0"/>
              <a:t>(на улице, в группе)</a:t>
            </a:r>
          </a:p>
          <a:p>
            <a:r>
              <a:rPr lang="ru-RU" sz="3600" dirty="0"/>
              <a:t>- Чтение или рассказывание</a:t>
            </a:r>
          </a:p>
          <a:p>
            <a:r>
              <a:rPr lang="ru-RU" sz="3600" dirty="0"/>
              <a:t>- Дидактические упражнения, развивающие игры</a:t>
            </a:r>
          </a:p>
          <a:p>
            <a:r>
              <a:rPr lang="ru-RU" sz="3600" dirty="0"/>
              <a:t>- Творческие игры</a:t>
            </a:r>
          </a:p>
          <a:p>
            <a:r>
              <a:rPr lang="ru-RU" sz="3600" dirty="0"/>
              <a:t>- Наблюдения (в группе, на воздухе)</a:t>
            </a:r>
          </a:p>
          <a:p>
            <a:r>
              <a:rPr lang="ru-RU" sz="3600" dirty="0"/>
              <a:t>- Художественно-продуктивная деятельность</a:t>
            </a:r>
          </a:p>
          <a:p>
            <a:r>
              <a:rPr lang="ru-RU" sz="3600" dirty="0"/>
              <a:t>- Постройки из природного материала</a:t>
            </a:r>
          </a:p>
          <a:p>
            <a:r>
              <a:rPr lang="ru-RU" sz="3600" dirty="0"/>
              <a:t>- Игры с песком (просеивание, куличики, формочки)</a:t>
            </a:r>
          </a:p>
          <a:p>
            <a:r>
              <a:rPr lang="ru-RU" sz="3600" dirty="0"/>
              <a:t>- Различные виды застежек, шнуровок </a:t>
            </a:r>
          </a:p>
          <a:p>
            <a:r>
              <a:rPr lang="ru-RU" sz="3600" dirty="0"/>
              <a:t>- </a:t>
            </a:r>
            <a:r>
              <a:rPr lang="ru-RU" sz="3600" dirty="0" err="1"/>
              <a:t>Пазлы</a:t>
            </a:r>
            <a:endParaRPr lang="ru-RU" sz="3600" dirty="0"/>
          </a:p>
          <a:p>
            <a:r>
              <a:rPr lang="ru-RU" sz="3600" dirty="0"/>
              <a:t>- Игры с пластилином, соленым тестом</a:t>
            </a:r>
          </a:p>
        </p:txBody>
      </p:sp>
    </p:spTree>
    <p:extLst>
      <p:ext uri="{BB962C8B-B14F-4D97-AF65-F5344CB8AC3E}">
        <p14:creationId xmlns:p14="http://schemas.microsoft.com/office/powerpoint/2010/main" val="335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работе с детьми с ТНР я использую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5100" dirty="0" smtClean="0"/>
              <a:t>- Пальчиковая </a:t>
            </a:r>
            <a:r>
              <a:rPr lang="ru-RU" sz="5100" dirty="0"/>
              <a:t>гимнастика с массажным мячом</a:t>
            </a:r>
          </a:p>
          <a:p>
            <a:pPr marL="0" indent="0" algn="just">
              <a:buNone/>
            </a:pPr>
            <a:r>
              <a:rPr lang="ru-RU" sz="5100" dirty="0" smtClean="0"/>
              <a:t>- Пальчиковая </a:t>
            </a:r>
            <a:r>
              <a:rPr lang="ru-RU" sz="5100" dirty="0"/>
              <a:t>гимнастика с использованием карандашей</a:t>
            </a:r>
          </a:p>
          <a:p>
            <a:pPr marL="0" indent="0" algn="just">
              <a:buNone/>
            </a:pPr>
            <a:r>
              <a:rPr lang="ru-RU" sz="5100" dirty="0" smtClean="0"/>
              <a:t>- Пальчиковая </a:t>
            </a:r>
            <a:r>
              <a:rPr lang="ru-RU" sz="5100" dirty="0"/>
              <a:t>гимнастика с использованием </a:t>
            </a:r>
            <a:r>
              <a:rPr lang="ru-RU" sz="5100" dirty="0" smtClean="0"/>
              <a:t>прищепок</a:t>
            </a:r>
            <a:endParaRPr lang="ru-RU" sz="5100" dirty="0"/>
          </a:p>
          <a:p>
            <a:pPr marL="0" indent="0" algn="just">
              <a:buNone/>
            </a:pPr>
            <a:endParaRPr lang="ru-RU" sz="51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5800" dirty="0" smtClean="0">
                <a:solidFill>
                  <a:srgbClr val="0000FF"/>
                </a:solidFill>
              </a:rPr>
              <a:t>«</a:t>
            </a:r>
            <a:r>
              <a:rPr lang="ru-RU" sz="5800" dirty="0">
                <a:solidFill>
                  <a:srgbClr val="0000FF"/>
                </a:solidFill>
              </a:rPr>
              <a:t>Источник знаний находится на кончиках пальцев» </a:t>
            </a:r>
          </a:p>
          <a:p>
            <a:pPr marL="0" lvl="0" indent="0" algn="r">
              <a:buNone/>
            </a:pPr>
            <a:r>
              <a:rPr lang="ru-RU" sz="5800" dirty="0"/>
              <a:t>В. </a:t>
            </a:r>
            <a:r>
              <a:rPr lang="ru-RU" sz="5800" dirty="0" smtClean="0"/>
              <a:t>А. Сухомлинский</a:t>
            </a:r>
            <a:endParaRPr lang="ru-RU" sz="5800" dirty="0"/>
          </a:p>
        </p:txBody>
      </p:sp>
    </p:spTree>
    <p:extLst>
      <p:ext uri="{BB962C8B-B14F-4D97-AF65-F5344CB8AC3E}">
        <p14:creationId xmlns:p14="http://schemas.microsoft.com/office/powerpoint/2010/main" val="2738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461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 Муниципальное бюджетное учреждение дополнительного профессионального образования городского округа Королёв Московской области «Учебно-методический образовательный центр»  Итоговый практико-ориентированный проект Тема: Реализация индивидуального подхода к обучению детей с ОВЗ</vt:lpstr>
      <vt:lpstr>Индивидуальный подход </vt:lpstr>
      <vt:lpstr>Проблема проекта</vt:lpstr>
      <vt:lpstr>Презентация PowerPoint</vt:lpstr>
      <vt:lpstr> При осуществлении индивидуального подхода учитываются: </vt:lpstr>
      <vt:lpstr> Для реализации индивидуального подхода к обучению детей с ОВЗ необходимо создавать с специальные условия воспитания и обучения: </vt:lpstr>
      <vt:lpstr>Презентация PowerPoint</vt:lpstr>
      <vt:lpstr>Индивидуальная работа</vt:lpstr>
      <vt:lpstr>В работе с детьми с ТНР я использую</vt:lpstr>
      <vt:lpstr>Презентация PowerPoint</vt:lpstr>
      <vt:lpstr>Золотые правила при работе с детьми с  ОВЗ</vt:lpstr>
      <vt:lpstr>Презентация PowerPoint</vt:lpstr>
      <vt:lpstr>СПАСИБО ЗА ВНИМАНИЕ!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OlgaPC</dc:creator>
  <cp:lastModifiedBy>OlgaPC</cp:lastModifiedBy>
  <cp:revision>19</cp:revision>
  <dcterms:created xsi:type="dcterms:W3CDTF">2022-05-10T18:10:42Z</dcterms:created>
  <dcterms:modified xsi:type="dcterms:W3CDTF">2022-05-14T11:05:21Z</dcterms:modified>
</cp:coreProperties>
</file>